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4"/>
  </p:notesMasterIdLst>
  <p:sldIdLst>
    <p:sldId id="1718" r:id="rId2"/>
    <p:sldId id="258" r:id="rId3"/>
    <p:sldId id="397" r:id="rId4"/>
    <p:sldId id="257" r:id="rId5"/>
    <p:sldId id="1633" r:id="rId6"/>
    <p:sldId id="2783" r:id="rId7"/>
    <p:sldId id="2784" r:id="rId8"/>
    <p:sldId id="2785" r:id="rId9"/>
    <p:sldId id="2786" r:id="rId10"/>
    <p:sldId id="1673" r:id="rId11"/>
    <p:sldId id="259" r:id="rId12"/>
    <p:sldId id="379" r:id="rId13"/>
    <p:sldId id="364" r:id="rId14"/>
    <p:sldId id="393" r:id="rId15"/>
    <p:sldId id="1672" r:id="rId16"/>
    <p:sldId id="1634" r:id="rId17"/>
    <p:sldId id="378" r:id="rId18"/>
    <p:sldId id="1710" r:id="rId19"/>
    <p:sldId id="266" r:id="rId20"/>
    <p:sldId id="267" r:id="rId21"/>
    <p:sldId id="2791" r:id="rId22"/>
    <p:sldId id="1664" r:id="rId23"/>
    <p:sldId id="1719" r:id="rId24"/>
    <p:sldId id="1683" r:id="rId25"/>
    <p:sldId id="1670" r:id="rId26"/>
    <p:sldId id="2792" r:id="rId27"/>
    <p:sldId id="2793" r:id="rId28"/>
    <p:sldId id="2794" r:id="rId29"/>
    <p:sldId id="1643" r:id="rId30"/>
    <p:sldId id="417" r:id="rId31"/>
    <p:sldId id="430" r:id="rId32"/>
    <p:sldId id="1667" r:id="rId33"/>
    <p:sldId id="1675" r:id="rId34"/>
    <p:sldId id="269" r:id="rId35"/>
    <p:sldId id="311" r:id="rId36"/>
    <p:sldId id="1641" r:id="rId37"/>
    <p:sldId id="298" r:id="rId38"/>
    <p:sldId id="1676" r:id="rId39"/>
    <p:sldId id="300" r:id="rId40"/>
    <p:sldId id="301" r:id="rId41"/>
    <p:sldId id="302" r:id="rId42"/>
    <p:sldId id="1677" r:id="rId43"/>
    <p:sldId id="303" r:id="rId44"/>
    <p:sldId id="293" r:id="rId45"/>
    <p:sldId id="1733" r:id="rId46"/>
    <p:sldId id="279" r:id="rId47"/>
    <p:sldId id="309" r:id="rId48"/>
    <p:sldId id="272" r:id="rId49"/>
    <p:sldId id="274" r:id="rId50"/>
    <p:sldId id="275" r:id="rId51"/>
    <p:sldId id="277" r:id="rId52"/>
    <p:sldId id="278" r:id="rId53"/>
    <p:sldId id="280" r:id="rId54"/>
    <p:sldId id="281" r:id="rId55"/>
    <p:sldId id="1723" r:id="rId56"/>
    <p:sldId id="1720" r:id="rId57"/>
    <p:sldId id="262" r:id="rId58"/>
    <p:sldId id="265" r:id="rId59"/>
    <p:sldId id="1721" r:id="rId60"/>
    <p:sldId id="264" r:id="rId61"/>
    <p:sldId id="1722" r:id="rId62"/>
    <p:sldId id="1699" r:id="rId63"/>
    <p:sldId id="256" r:id="rId64"/>
    <p:sldId id="1753" r:id="rId65"/>
    <p:sldId id="1754" r:id="rId66"/>
    <p:sldId id="1755" r:id="rId67"/>
    <p:sldId id="1706" r:id="rId68"/>
    <p:sldId id="1704" r:id="rId69"/>
    <p:sldId id="1705" r:id="rId70"/>
    <p:sldId id="1642" r:id="rId71"/>
    <p:sldId id="1644" r:id="rId72"/>
    <p:sldId id="1678" r:id="rId73"/>
    <p:sldId id="261" r:id="rId74"/>
    <p:sldId id="1646" r:id="rId75"/>
    <p:sldId id="1679" r:id="rId76"/>
    <p:sldId id="1680" r:id="rId77"/>
    <p:sldId id="294" r:id="rId78"/>
    <p:sldId id="295" r:id="rId79"/>
    <p:sldId id="1776" r:id="rId80"/>
    <p:sldId id="1681" r:id="rId81"/>
    <p:sldId id="1682" r:id="rId82"/>
    <p:sldId id="1662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086"/>
    <a:srgbClr val="FFFFFF"/>
    <a:srgbClr val="1354B3"/>
    <a:srgbClr val="2A4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81074" autoAdjust="0"/>
  </p:normalViewPr>
  <p:slideViewPr>
    <p:cSldViewPr snapToGrid="0" snapToObjects="1">
      <p:cViewPr varScale="1">
        <p:scale>
          <a:sx n="82" d="100"/>
          <a:sy n="82" d="100"/>
        </p:scale>
        <p:origin x="1212" y="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C\Prakash%20Sojitra\chandrayan\Technical\Pre-clinical\Magic%20Tocuh\CoMedAT009_PK%20GLP\report\PK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fs\Clinical%20Trials\1.%20DOCUMENTS-TRIALS\Xtreme%20Touch%20DCB\Indian%20PMS\Xtreme%20Touch_16%20August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Концентрация цельной крови в </a:t>
            </a:r>
            <a:r>
              <a:rPr lang="ru-RU" dirty="0" err="1"/>
              <a:t>ЭДТА</a:t>
            </a:r>
            <a:endParaRPr lang="en-US" dirty="0"/>
          </a:p>
        </c:rich>
      </c:tx>
      <c:layout>
        <c:manualLayout>
          <c:xMode val="edge"/>
          <c:yMode val="edge"/>
          <c:x val="0.24007058425472599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Sheet6!$C$22</c:f>
              <c:strCache>
                <c:ptCount val="1"/>
                <c:pt idx="0">
                  <c:v>Sirolimus (ng/ml)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Sheet6!$D$23:$K$23</c:f>
              <c:strCache>
                <c:ptCount val="8"/>
                <c:pt idx="0">
                  <c:v>0</c:v>
                </c:pt>
                <c:pt idx="1">
                  <c:v>0.05</c:v>
                </c:pt>
                <c:pt idx="2">
                  <c:v>0.25</c:v>
                </c:pt>
                <c:pt idx="3">
                  <c:v>1</c:v>
                </c:pt>
                <c:pt idx="4">
                  <c:v>3</c:v>
                </c:pt>
                <c:pt idx="5">
                  <c:v>24</c:v>
                </c:pt>
                <c:pt idx="6">
                  <c:v>720</c:v>
                </c:pt>
                <c:pt idx="7">
                  <c:v>1440 </c:v>
                </c:pt>
              </c:strCache>
            </c:strRef>
          </c:cat>
          <c:val>
            <c:numRef>
              <c:f>Sheet6!$D$24:$K$24</c:f>
              <c:numCache>
                <c:formatCode>General</c:formatCode>
                <c:ptCount val="8"/>
                <c:pt idx="0">
                  <c:v>0</c:v>
                </c:pt>
                <c:pt idx="1">
                  <c:v>23.2</c:v>
                </c:pt>
                <c:pt idx="2">
                  <c:v>29.8</c:v>
                </c:pt>
                <c:pt idx="3">
                  <c:v>26.7</c:v>
                </c:pt>
                <c:pt idx="4">
                  <c:v>15.6</c:v>
                </c:pt>
                <c:pt idx="5">
                  <c:v>1.7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F-4BA8-8136-B99C9EA644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8445568"/>
        <c:axId val="135467520"/>
      </c:barChart>
      <c:catAx>
        <c:axId val="19844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467520"/>
        <c:crosses val="autoZero"/>
        <c:auto val="1"/>
        <c:lblAlgn val="ctr"/>
        <c:lblOffset val="100"/>
        <c:noMultiLvlLbl val="0"/>
      </c:catAx>
      <c:valAx>
        <c:axId val="135467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44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06944719008722"/>
          <c:y val="0.16379629629629633"/>
          <c:w val="0.75852785663263822"/>
          <c:h val="0.715895304753572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[</a:t>
                    </a:r>
                    <a:r>
                      <a:rPr lang="uk-UA" sz="1200" b="0" i="0" dirty="0" err="1">
                        <a:latin typeface="Georgia Regular" panose="02040502050405020303" pitchFamily="18" charset="0"/>
                      </a:rPr>
                      <a:t>ЗНАЧЕНИЕ</a:t>
                    </a: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]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9EC-4C16-AB2D-FE2C3456CC7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[</a:t>
                    </a:r>
                    <a:r>
                      <a:rPr lang="ru-RU" sz="1200" b="0" i="0" dirty="0">
                        <a:latin typeface="Georgia Regular" panose="02040502050405020303" pitchFamily="18" charset="0"/>
                      </a:rPr>
                      <a:t>ЗНАЧЕНИЕ</a:t>
                    </a: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]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9EC-4C16-AB2D-FE2C3456CC7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[</a:t>
                    </a:r>
                    <a:r>
                      <a:rPr lang="ru-RU" sz="1200" b="0" i="0" dirty="0">
                        <a:latin typeface="Georgia Regular" panose="02040502050405020303" pitchFamily="18" charset="0"/>
                      </a:rPr>
                      <a:t>ЗНАЧЕНИЕ</a:t>
                    </a: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]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9EC-4C16-AB2D-FE2C3456CC7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tx2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[</a:t>
                    </a:r>
                    <a:r>
                      <a:rPr lang="ru-RU" sz="1200" b="0" i="0" dirty="0">
                        <a:latin typeface="Georgia Regular" panose="02040502050405020303" pitchFamily="18" charset="0"/>
                      </a:rPr>
                      <a:t>ЗНАЧЕНИЕ</a:t>
                    </a:r>
                    <a:r>
                      <a:rPr lang="en-US" sz="1200" b="0" i="0" dirty="0">
                        <a:latin typeface="Georgia Regular" panose="02040502050405020303" pitchFamily="18" charset="0"/>
                      </a:rPr>
                      <a:t>]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9EC-4C16-AB2D-FE2C3456CC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overall!$B$52:$B$55</c:f>
              <c:strCache>
                <c:ptCount val="4"/>
                <c:pt idx="0">
                  <c:v>SFA</c:v>
                </c:pt>
                <c:pt idx="1">
                  <c:v>ILIAC</c:v>
                </c:pt>
                <c:pt idx="2">
                  <c:v>POPLITEAL</c:v>
                </c:pt>
                <c:pt idx="3">
                  <c:v>TIBIAL</c:v>
                </c:pt>
              </c:strCache>
            </c:strRef>
          </c:cat>
          <c:val>
            <c:numRef>
              <c:f>overall!$D$52:$D$55</c:f>
              <c:numCache>
                <c:formatCode>0.0</c:formatCode>
                <c:ptCount val="4"/>
                <c:pt idx="0">
                  <c:v>58.536585365853661</c:v>
                </c:pt>
                <c:pt idx="1">
                  <c:v>19.512195121951219</c:v>
                </c:pt>
                <c:pt idx="2">
                  <c:v>7.3170731707317076</c:v>
                </c:pt>
                <c:pt idx="3">
                  <c:v>12.195121951219512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EC-4C16-AB2D-FE2C3456CC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20524544"/>
        <c:axId val="219734016"/>
      </c:barChart>
      <c:catAx>
        <c:axId val="220524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9734016"/>
        <c:crosses val="autoZero"/>
        <c:auto val="1"/>
        <c:lblAlgn val="ctr"/>
        <c:lblOffset val="100"/>
        <c:noMultiLvlLbl val="0"/>
      </c:catAx>
      <c:valAx>
        <c:axId val="219734016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2052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rgbClr val="FFC000"/>
          </a:solidFill>
          <a:latin typeface="Georgia" panose="02040502050405020303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f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743E2A-73BD-442E-9AAA-582C501C874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F2C235F-78E0-4F67-874A-1C30B031C63B}">
      <dgm:prSet phldrT="[Text]" custT="1"/>
      <dgm:spPr/>
      <dgm:t>
        <a:bodyPr/>
        <a:lstStyle/>
        <a:p>
          <a:pPr algn="l"/>
          <a:r>
            <a:rPr lang="ru-RU" sz="2000" dirty="0">
              <a:latin typeface="Georgia" panose="02040502050405020303" pitchFamily="18" charset="0"/>
            </a:rPr>
            <a:t>Возраст </a:t>
          </a:r>
          <a:r>
            <a:rPr lang="en-US" sz="2000" dirty="0">
              <a:latin typeface="Georgia" panose="02040502050405020303" pitchFamily="18" charset="0"/>
            </a:rPr>
            <a:t>≥ 21 </a:t>
          </a:r>
          <a:r>
            <a:rPr lang="ru-RU" sz="2000" dirty="0">
              <a:latin typeface="Georgia" panose="02040502050405020303" pitchFamily="18" charset="0"/>
            </a:rPr>
            <a:t>год</a:t>
          </a:r>
          <a:endParaRPr lang="en-US" sz="2000" dirty="0">
            <a:latin typeface="Georgia" panose="02040502050405020303" pitchFamily="18" charset="0"/>
          </a:endParaRPr>
        </a:p>
        <a:p>
          <a:pPr algn="l"/>
          <a:endParaRPr lang="en-US" sz="2000" dirty="0">
            <a:latin typeface="Georgia" panose="02040502050405020303" pitchFamily="18" charset="0"/>
          </a:endParaRPr>
        </a:p>
        <a:p>
          <a:pPr algn="l"/>
          <a:r>
            <a:rPr lang="ru-RU" sz="2000" dirty="0">
              <a:latin typeface="Georgia" panose="02040502050405020303" pitchFamily="18" charset="0"/>
            </a:rPr>
            <a:t>Резерфорд от 0 до 6</a:t>
          </a:r>
        </a:p>
        <a:p>
          <a:pPr algn="l"/>
          <a:endParaRPr lang="en-US" sz="2000" dirty="0">
            <a:latin typeface="Georgia" panose="02040502050405020303" pitchFamily="18" charset="0"/>
          </a:endParaRPr>
        </a:p>
        <a:p>
          <a:pPr algn="l"/>
          <a:r>
            <a:rPr lang="ru-RU" sz="2000" dirty="0">
              <a:latin typeface="Georgia" panose="02040502050405020303" pitchFamily="18" charset="0"/>
            </a:rPr>
            <a:t>Любые поражения в </a:t>
          </a:r>
          <a:r>
            <a:rPr lang="ru-RU" sz="2000" dirty="0" err="1">
              <a:latin typeface="Georgia" panose="02040502050405020303" pitchFamily="18" charset="0"/>
            </a:rPr>
            <a:t>ПБА</a:t>
          </a:r>
          <a:r>
            <a:rPr lang="ru-RU" sz="2000" dirty="0">
              <a:latin typeface="Georgia" panose="02040502050405020303" pitchFamily="18" charset="0"/>
            </a:rPr>
            <a:t> или подколенной артерии и проксимальных 200 мм большеберцовых артерий</a:t>
          </a:r>
          <a:endParaRPr lang="en-SG" sz="2000" dirty="0">
            <a:latin typeface="Georgia" panose="02040502050405020303" pitchFamily="18" charset="0"/>
          </a:endParaRPr>
        </a:p>
        <a:p>
          <a:pPr algn="l"/>
          <a:endParaRPr lang="en-SG" sz="2000" dirty="0">
            <a:latin typeface="Georgia" panose="02040502050405020303" pitchFamily="18" charset="0"/>
          </a:endParaRPr>
        </a:p>
        <a:p>
          <a:pPr algn="l"/>
          <a:r>
            <a:rPr lang="ru-RU" sz="2000" dirty="0">
              <a:latin typeface="Georgia" panose="02040502050405020303" pitchFamily="18" charset="0"/>
            </a:rPr>
            <a:t>Приток без повреждений</a:t>
          </a:r>
        </a:p>
        <a:p>
          <a:pPr algn="l"/>
          <a:endParaRPr lang="en-SG" sz="2000" dirty="0">
            <a:latin typeface="Georgia" panose="02040502050405020303" pitchFamily="18" charset="0"/>
          </a:endParaRPr>
        </a:p>
        <a:p>
          <a:r>
            <a:rPr lang="ru-RU" sz="2000" dirty="0">
              <a:latin typeface="Georgia" panose="02040502050405020303" pitchFamily="18" charset="0"/>
            </a:rPr>
            <a:t>Хороший отток</a:t>
          </a:r>
          <a:endParaRPr lang="en-SG" sz="2000" dirty="0">
            <a:latin typeface="Georgia" panose="02040502050405020303" pitchFamily="18" charset="0"/>
          </a:endParaRPr>
        </a:p>
      </dgm:t>
    </dgm:pt>
    <dgm:pt modelId="{59D4DFF4-3C50-44C7-97E7-BECE19776C01}" type="parTrans" cxnId="{B76DE439-1FA0-4D98-B857-DE9B733B8BB7}">
      <dgm:prSet/>
      <dgm:spPr/>
      <dgm:t>
        <a:bodyPr/>
        <a:lstStyle/>
        <a:p>
          <a:endParaRPr lang="en-SG"/>
        </a:p>
      </dgm:t>
    </dgm:pt>
    <dgm:pt modelId="{9E6D5DE1-A34D-42A0-ACB0-C1EA4BF59602}" type="sibTrans" cxnId="{B76DE439-1FA0-4D98-B857-DE9B733B8BB7}">
      <dgm:prSet/>
      <dgm:spPr/>
      <dgm:t>
        <a:bodyPr/>
        <a:lstStyle/>
        <a:p>
          <a:endParaRPr lang="en-SG"/>
        </a:p>
      </dgm:t>
    </dgm:pt>
    <dgm:pt modelId="{29128530-EB6F-4869-BA21-B9E2FCBA5FB8}">
      <dgm:prSet phldrT="[Text]" custT="1"/>
      <dgm:spPr/>
      <dgm:t>
        <a:bodyPr/>
        <a:lstStyle/>
        <a:p>
          <a:pPr algn="l"/>
          <a:r>
            <a:rPr lang="ru-RU" sz="2000" dirty="0">
              <a:latin typeface="Georgia" panose="02040502050405020303" pitchFamily="18" charset="0"/>
            </a:rPr>
            <a:t>Ожидаемая продолжительность жизни </a:t>
          </a:r>
          <a:r>
            <a:rPr lang="en-SG" sz="2000" dirty="0">
              <a:latin typeface="Georgia" panose="02040502050405020303" pitchFamily="18" charset="0"/>
            </a:rPr>
            <a:t>≤ 1 </a:t>
          </a:r>
          <a:r>
            <a:rPr lang="ru-RU" sz="2000" dirty="0">
              <a:latin typeface="Georgia" panose="02040502050405020303" pitchFamily="18" charset="0"/>
            </a:rPr>
            <a:t>года</a:t>
          </a:r>
          <a:endParaRPr lang="en-SG" sz="2000" dirty="0">
            <a:latin typeface="Georgia" panose="02040502050405020303" pitchFamily="18" charset="0"/>
          </a:endParaRPr>
        </a:p>
        <a:p>
          <a:pPr algn="l"/>
          <a:endParaRPr lang="en-SG" sz="2000" dirty="0">
            <a:latin typeface="Georgia" panose="02040502050405020303" pitchFamily="18" charset="0"/>
          </a:endParaRPr>
        </a:p>
        <a:p>
          <a:pPr algn="l"/>
          <a:r>
            <a:rPr lang="ru-RU" sz="2000" dirty="0">
              <a:latin typeface="Georgia" panose="02040502050405020303" pitchFamily="18" charset="0"/>
            </a:rPr>
            <a:t>Неспособность успешно пересечь целевое поражение</a:t>
          </a:r>
        </a:p>
        <a:p>
          <a:pPr algn="l"/>
          <a:endParaRPr lang="en-US" sz="2000" dirty="0">
            <a:latin typeface="Georgia" panose="02040502050405020303" pitchFamily="18" charset="0"/>
          </a:endParaRPr>
        </a:p>
        <a:p>
          <a:pPr algn="l"/>
          <a:r>
            <a:rPr lang="ru-RU" sz="2000" dirty="0">
              <a:latin typeface="Georgia" panose="02040502050405020303" pitchFamily="18" charset="0"/>
            </a:rPr>
            <a:t>Неудачное лечение обычным баллоном</a:t>
          </a:r>
          <a:endParaRPr lang="en-SG" sz="2000" dirty="0">
            <a:latin typeface="Georgia" panose="02040502050405020303" pitchFamily="18" charset="0"/>
          </a:endParaRPr>
        </a:p>
      </dgm:t>
    </dgm:pt>
    <dgm:pt modelId="{6FC95E06-541D-45A4-8DC5-AC77F22A8B17}" type="parTrans" cxnId="{A1AEAA34-1C0B-43A0-8906-0A7A28A69E9B}">
      <dgm:prSet/>
      <dgm:spPr/>
      <dgm:t>
        <a:bodyPr/>
        <a:lstStyle/>
        <a:p>
          <a:endParaRPr lang="en-SG"/>
        </a:p>
      </dgm:t>
    </dgm:pt>
    <dgm:pt modelId="{7CCD2D5C-3657-4AB8-8BA5-7D64DE209F87}" type="sibTrans" cxnId="{A1AEAA34-1C0B-43A0-8906-0A7A28A69E9B}">
      <dgm:prSet/>
      <dgm:spPr/>
      <dgm:t>
        <a:bodyPr/>
        <a:lstStyle/>
        <a:p>
          <a:endParaRPr lang="en-SG"/>
        </a:p>
      </dgm:t>
    </dgm:pt>
    <dgm:pt modelId="{F0603FCB-5662-4643-A11C-F026E39AD7E8}" type="pres">
      <dgm:prSet presAssocID="{07743E2A-73BD-442E-9AAA-582C501C874B}" presName="Name0" presStyleCnt="0">
        <dgm:presLayoutVars>
          <dgm:dir/>
          <dgm:resizeHandles val="exact"/>
        </dgm:presLayoutVars>
      </dgm:prSet>
      <dgm:spPr/>
    </dgm:pt>
    <dgm:pt modelId="{F783175C-6399-4052-9C04-E30A74148C19}" type="pres">
      <dgm:prSet presAssocID="{07743E2A-73BD-442E-9AAA-582C501C874B}" presName="bkgdShp" presStyleLbl="alignAccFollowNode1" presStyleIdx="0" presStyleCnt="1" custScaleY="55867" custLinFactNeighborY="-21512"/>
      <dgm:spPr/>
    </dgm:pt>
    <dgm:pt modelId="{F408BD56-7495-4833-8939-A6CE493321FC}" type="pres">
      <dgm:prSet presAssocID="{07743E2A-73BD-442E-9AAA-582C501C874B}" presName="linComp" presStyleCnt="0"/>
      <dgm:spPr/>
    </dgm:pt>
    <dgm:pt modelId="{2865E8F3-AFF7-4A7A-B3ED-4B6A697ADFE1}" type="pres">
      <dgm:prSet presAssocID="{6F2C235F-78E0-4F67-874A-1C30B031C63B}" presName="compNode" presStyleCnt="0"/>
      <dgm:spPr/>
    </dgm:pt>
    <dgm:pt modelId="{2D5F4FE9-CA0B-468C-BDA1-C53AAA5691E6}" type="pres">
      <dgm:prSet presAssocID="{6F2C235F-78E0-4F67-874A-1C30B031C63B}" presName="node" presStyleLbl="node1" presStyleIdx="0" presStyleCnt="2" custScaleY="142822" custLinFactNeighborX="-114" custLinFactNeighborY="-5156">
        <dgm:presLayoutVars>
          <dgm:bulletEnabled val="1"/>
        </dgm:presLayoutVars>
      </dgm:prSet>
      <dgm:spPr/>
    </dgm:pt>
    <dgm:pt modelId="{A8C8CBF0-A684-409E-9ED6-F5F5D03C9FC8}" type="pres">
      <dgm:prSet presAssocID="{6F2C235F-78E0-4F67-874A-1C30B031C63B}" presName="invisiNode" presStyleLbl="node1" presStyleIdx="0" presStyleCnt="2"/>
      <dgm:spPr/>
    </dgm:pt>
    <dgm:pt modelId="{123B1AE2-FCCD-4B5C-9BCE-D390C217A23A}" type="pres">
      <dgm:prSet presAssocID="{6F2C235F-78E0-4F67-874A-1C30B031C63B}" presName="imagNode" presStyleLbl="fgImgPlace1" presStyleIdx="0" presStyleCnt="2" custScaleX="46758" custScaleY="43390" custLinFactNeighborX="-325" custLinFactNeighborY="229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F45B38B5-D81E-48EC-B90F-5E30DAB0431C}" type="pres">
      <dgm:prSet presAssocID="{9E6D5DE1-A34D-42A0-ACB0-C1EA4BF59602}" presName="sibTrans" presStyleLbl="sibTrans2D1" presStyleIdx="0" presStyleCnt="0"/>
      <dgm:spPr/>
    </dgm:pt>
    <dgm:pt modelId="{CF67AA21-E5F1-407C-85C0-15FD625125B9}" type="pres">
      <dgm:prSet presAssocID="{29128530-EB6F-4869-BA21-B9E2FCBA5FB8}" presName="compNode" presStyleCnt="0"/>
      <dgm:spPr/>
    </dgm:pt>
    <dgm:pt modelId="{18C22E9D-CB63-4081-93BE-43CB92BCB9F1}" type="pres">
      <dgm:prSet presAssocID="{29128530-EB6F-4869-BA21-B9E2FCBA5FB8}" presName="node" presStyleLbl="node1" presStyleIdx="1" presStyleCnt="2" custScaleY="143570" custLinFactNeighborX="-204" custLinFactNeighborY="-4757">
        <dgm:presLayoutVars>
          <dgm:bulletEnabled val="1"/>
        </dgm:presLayoutVars>
      </dgm:prSet>
      <dgm:spPr/>
    </dgm:pt>
    <dgm:pt modelId="{63449E99-1719-485D-A907-2C5051E8EAE7}" type="pres">
      <dgm:prSet presAssocID="{29128530-EB6F-4869-BA21-B9E2FCBA5FB8}" presName="invisiNode" presStyleLbl="node1" presStyleIdx="1" presStyleCnt="2"/>
      <dgm:spPr/>
    </dgm:pt>
    <dgm:pt modelId="{5891C2FD-9AE7-4631-B5C9-756453A2EB02}" type="pres">
      <dgm:prSet presAssocID="{29128530-EB6F-4869-BA21-B9E2FCBA5FB8}" presName="imagNode" presStyleLbl="fgImgPlace1" presStyleIdx="1" presStyleCnt="2" custScaleX="61567" custScaleY="75636" custLinFactNeighborX="-1297" custLinFactNeighborY="-11454"/>
      <dgm:spPr>
        <a:ln>
          <a:noFill/>
        </a:ln>
      </dgm:spPr>
    </dgm:pt>
  </dgm:ptLst>
  <dgm:cxnLst>
    <dgm:cxn modelId="{A1AEAA34-1C0B-43A0-8906-0A7A28A69E9B}" srcId="{07743E2A-73BD-442E-9AAA-582C501C874B}" destId="{29128530-EB6F-4869-BA21-B9E2FCBA5FB8}" srcOrd="1" destOrd="0" parTransId="{6FC95E06-541D-45A4-8DC5-AC77F22A8B17}" sibTransId="{7CCD2D5C-3657-4AB8-8BA5-7D64DE209F87}"/>
    <dgm:cxn modelId="{B76DE439-1FA0-4D98-B857-DE9B733B8BB7}" srcId="{07743E2A-73BD-442E-9AAA-582C501C874B}" destId="{6F2C235F-78E0-4F67-874A-1C30B031C63B}" srcOrd="0" destOrd="0" parTransId="{59D4DFF4-3C50-44C7-97E7-BECE19776C01}" sibTransId="{9E6D5DE1-A34D-42A0-ACB0-C1EA4BF59602}"/>
    <dgm:cxn modelId="{C8DCDA77-6413-424F-9865-F11C81462811}" type="presOf" srcId="{6F2C235F-78E0-4F67-874A-1C30B031C63B}" destId="{2D5F4FE9-CA0B-468C-BDA1-C53AAA5691E6}" srcOrd="0" destOrd="0" presId="urn:microsoft.com/office/officeart/2005/8/layout/pList2"/>
    <dgm:cxn modelId="{D8B03BB2-B994-4BA4-A030-79CF2D1F94F7}" type="presOf" srcId="{07743E2A-73BD-442E-9AAA-582C501C874B}" destId="{F0603FCB-5662-4643-A11C-F026E39AD7E8}" srcOrd="0" destOrd="0" presId="urn:microsoft.com/office/officeart/2005/8/layout/pList2"/>
    <dgm:cxn modelId="{1477C7B9-A7FD-4EA5-85A1-13D71CB0F4F1}" type="presOf" srcId="{29128530-EB6F-4869-BA21-B9E2FCBA5FB8}" destId="{18C22E9D-CB63-4081-93BE-43CB92BCB9F1}" srcOrd="0" destOrd="0" presId="urn:microsoft.com/office/officeart/2005/8/layout/pList2"/>
    <dgm:cxn modelId="{DB1E3FD5-BC77-462D-BB74-75FECEAB3B94}" type="presOf" srcId="{9E6D5DE1-A34D-42A0-ACB0-C1EA4BF59602}" destId="{F45B38B5-D81E-48EC-B90F-5E30DAB0431C}" srcOrd="0" destOrd="0" presId="urn:microsoft.com/office/officeart/2005/8/layout/pList2"/>
    <dgm:cxn modelId="{E61917A0-5899-47A6-A613-282CE122B6A2}" type="presParOf" srcId="{F0603FCB-5662-4643-A11C-F026E39AD7E8}" destId="{F783175C-6399-4052-9C04-E30A74148C19}" srcOrd="0" destOrd="0" presId="urn:microsoft.com/office/officeart/2005/8/layout/pList2"/>
    <dgm:cxn modelId="{1CD4ADFF-5587-4C44-9D6B-0005173872CD}" type="presParOf" srcId="{F0603FCB-5662-4643-A11C-F026E39AD7E8}" destId="{F408BD56-7495-4833-8939-A6CE493321FC}" srcOrd="1" destOrd="0" presId="urn:microsoft.com/office/officeart/2005/8/layout/pList2"/>
    <dgm:cxn modelId="{1452C701-60E3-4524-9CBB-21B20CCBC473}" type="presParOf" srcId="{F408BD56-7495-4833-8939-A6CE493321FC}" destId="{2865E8F3-AFF7-4A7A-B3ED-4B6A697ADFE1}" srcOrd="0" destOrd="0" presId="urn:microsoft.com/office/officeart/2005/8/layout/pList2"/>
    <dgm:cxn modelId="{76845F44-A30B-46AC-B1C5-12A6CB757B23}" type="presParOf" srcId="{2865E8F3-AFF7-4A7A-B3ED-4B6A697ADFE1}" destId="{2D5F4FE9-CA0B-468C-BDA1-C53AAA5691E6}" srcOrd="0" destOrd="0" presId="urn:microsoft.com/office/officeart/2005/8/layout/pList2"/>
    <dgm:cxn modelId="{C7FE32B4-86BE-4484-A17B-562475192C49}" type="presParOf" srcId="{2865E8F3-AFF7-4A7A-B3ED-4B6A697ADFE1}" destId="{A8C8CBF0-A684-409E-9ED6-F5F5D03C9FC8}" srcOrd="1" destOrd="0" presId="urn:microsoft.com/office/officeart/2005/8/layout/pList2"/>
    <dgm:cxn modelId="{0E50B053-8ACC-474F-9D2D-67EC1071552E}" type="presParOf" srcId="{2865E8F3-AFF7-4A7A-B3ED-4B6A697ADFE1}" destId="{123B1AE2-FCCD-4B5C-9BCE-D390C217A23A}" srcOrd="2" destOrd="0" presId="urn:microsoft.com/office/officeart/2005/8/layout/pList2"/>
    <dgm:cxn modelId="{0DC39124-35F8-4788-82FF-4C52347355C3}" type="presParOf" srcId="{F408BD56-7495-4833-8939-A6CE493321FC}" destId="{F45B38B5-D81E-48EC-B90F-5E30DAB0431C}" srcOrd="1" destOrd="0" presId="urn:microsoft.com/office/officeart/2005/8/layout/pList2"/>
    <dgm:cxn modelId="{8223FEAA-8E3F-480D-9683-0FB4990DFAF1}" type="presParOf" srcId="{F408BD56-7495-4833-8939-A6CE493321FC}" destId="{CF67AA21-E5F1-407C-85C0-15FD625125B9}" srcOrd="2" destOrd="0" presId="urn:microsoft.com/office/officeart/2005/8/layout/pList2"/>
    <dgm:cxn modelId="{A00D0898-0814-480C-95BE-A1889D2E980F}" type="presParOf" srcId="{CF67AA21-E5F1-407C-85C0-15FD625125B9}" destId="{18C22E9D-CB63-4081-93BE-43CB92BCB9F1}" srcOrd="0" destOrd="0" presId="urn:microsoft.com/office/officeart/2005/8/layout/pList2"/>
    <dgm:cxn modelId="{0450F885-39FE-4D8B-9BD3-3F47682585CF}" type="presParOf" srcId="{CF67AA21-E5F1-407C-85C0-15FD625125B9}" destId="{63449E99-1719-485D-A907-2C5051E8EAE7}" srcOrd="1" destOrd="0" presId="urn:microsoft.com/office/officeart/2005/8/layout/pList2"/>
    <dgm:cxn modelId="{5CEA4902-44F5-4A8E-BE67-9F623C492158}" type="presParOf" srcId="{CF67AA21-E5F1-407C-85C0-15FD625125B9}" destId="{5891C2FD-9AE7-4631-B5C9-756453A2EB0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 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 custLinFactNeighborX="-556" custLinFactNeighborY="-4275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95C86-D3BF-4DB0-BB97-B74F27ABA012}" type="doc">
      <dgm:prSet loTypeId="urn:microsoft.com/office/officeart/2005/8/layout/default#1" loCatId="list" qsTypeId="urn:microsoft.com/office/officeart/2005/8/quickstyle/simple3#4" qsCatId="simple" csTypeId="urn:microsoft.com/office/officeart/2005/8/colors/accent0_1#1" csCatId="mainScheme" phldr="1"/>
      <dgm:spPr/>
      <dgm:t>
        <a:bodyPr/>
        <a:lstStyle/>
        <a:p>
          <a:endParaRPr lang="en-SG"/>
        </a:p>
      </dgm:t>
    </dgm:pt>
    <dgm:pt modelId="{19AE69E4-9136-4EED-B9BE-40AC3F626BAF}">
      <dgm:prSet phldrT="[Text]"/>
      <dgm:spPr/>
      <dgm:t>
        <a:bodyPr/>
        <a:lstStyle/>
        <a:p>
          <a:r>
            <a:rPr lang="ru-RU" dirty="0">
              <a:latin typeface="Georgia" panose="02040502050405020303" pitchFamily="18" charset="0"/>
            </a:rPr>
            <a:t>Баллон, покрытый </a:t>
          </a:r>
          <a:r>
            <a:rPr lang="ru-RU" dirty="0" err="1">
              <a:latin typeface="Georgia" panose="02040502050405020303" pitchFamily="18" charset="0"/>
            </a:rPr>
            <a:t>сиролимусом</a:t>
          </a:r>
          <a:r>
            <a:rPr lang="ru-RU" dirty="0">
              <a:latin typeface="Georgia" panose="02040502050405020303" pitchFamily="18" charset="0"/>
            </a:rPr>
            <a:t>, не использовался</a:t>
          </a:r>
          <a:endParaRPr lang="en-SG" dirty="0">
            <a:latin typeface="Georgia" panose="02040502050405020303" pitchFamily="18" charset="0"/>
          </a:endParaRPr>
        </a:p>
        <a:p>
          <a:r>
            <a:rPr lang="en-SG" dirty="0">
              <a:latin typeface="Georgia" panose="02040502050405020303" pitchFamily="18" charset="0"/>
            </a:rPr>
            <a:t>(</a:t>
          </a:r>
          <a:r>
            <a:rPr lang="ru-RU" dirty="0">
              <a:latin typeface="Georgia" panose="02040502050405020303" pitchFamily="18" charset="0"/>
            </a:rPr>
            <a:t>кол-во</a:t>
          </a:r>
          <a:r>
            <a:rPr lang="en-SG" dirty="0">
              <a:latin typeface="Georgia" panose="02040502050405020303" pitchFamily="18" charset="0"/>
            </a:rPr>
            <a:t>=2)</a:t>
          </a:r>
        </a:p>
      </dgm:t>
    </dgm:pt>
    <dgm:pt modelId="{B8D8BB81-30FB-4DED-BF33-2E2911A7DD45}" type="parTrans" cxnId="{F132BF9A-F2DD-45B2-BCEB-F627DED3963C}">
      <dgm:prSet/>
      <dgm:spPr/>
      <dgm:t>
        <a:bodyPr/>
        <a:lstStyle/>
        <a:p>
          <a:endParaRPr lang="en-SG"/>
        </a:p>
      </dgm:t>
    </dgm:pt>
    <dgm:pt modelId="{DE19DC26-AA2B-46B8-9DF4-E27B161612B7}" type="sibTrans" cxnId="{F132BF9A-F2DD-45B2-BCEB-F627DED3963C}">
      <dgm:prSet/>
      <dgm:spPr/>
      <dgm:t>
        <a:bodyPr/>
        <a:lstStyle/>
        <a:p>
          <a:endParaRPr lang="en-SG"/>
        </a:p>
      </dgm:t>
    </dgm:pt>
    <dgm:pt modelId="{8ACC9273-5386-49F0-B303-1D3C74862541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>
              <a:latin typeface="Georgia" panose="02040502050405020303" pitchFamily="18" charset="0"/>
            </a:rPr>
            <a:t>Невозможно получить остаточный стеноз &lt;30</a:t>
          </a:r>
          <a:r>
            <a:rPr lang="en-SG" dirty="0">
              <a:latin typeface="Georgia" panose="02040502050405020303" pitchFamily="18" charset="0"/>
            </a:rPr>
            <a:t>%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SG" dirty="0">
              <a:latin typeface="Georgia" panose="02040502050405020303" pitchFamily="18" charset="0"/>
            </a:rPr>
            <a:t>(</a:t>
          </a:r>
          <a:r>
            <a:rPr lang="ru-RU" dirty="0">
              <a:latin typeface="Georgia" panose="02040502050405020303" pitchFamily="18" charset="0"/>
            </a:rPr>
            <a:t>кол-во</a:t>
          </a:r>
          <a:r>
            <a:rPr lang="en-SG" dirty="0">
              <a:latin typeface="Georgia" panose="02040502050405020303" pitchFamily="18" charset="0"/>
            </a:rPr>
            <a:t>=1)</a:t>
          </a:r>
          <a:endParaRPr dirty="0">
            <a:latin typeface="Georgia" panose="02040502050405020303" pitchFamily="18" charset="0"/>
          </a:endParaRPr>
        </a:p>
      </dgm:t>
    </dgm:pt>
    <dgm:pt modelId="{17ABA60F-32C8-4E04-9D26-252E6E123A86}" type="parTrans" cxnId="{85A9A5DD-3AE9-4C9A-9237-98CDE16DB656}">
      <dgm:prSet/>
      <dgm:spPr/>
      <dgm:t>
        <a:bodyPr/>
        <a:lstStyle/>
        <a:p>
          <a:endParaRPr lang="en-SG"/>
        </a:p>
      </dgm:t>
    </dgm:pt>
    <dgm:pt modelId="{7CE19983-7532-4D1F-A730-EFA235FF09E4}" type="sibTrans" cxnId="{85A9A5DD-3AE9-4C9A-9237-98CDE16DB656}">
      <dgm:prSet/>
      <dgm:spPr/>
      <dgm:t>
        <a:bodyPr/>
        <a:lstStyle/>
        <a:p>
          <a:endParaRPr lang="en-SG"/>
        </a:p>
      </dgm:t>
    </dgm:pt>
    <dgm:pt modelId="{DD95D647-3337-46BD-9776-46F87AAF86B0}">
      <dgm:prSet phldrT="[Text]"/>
      <dgm:spPr/>
      <dgm:t>
        <a:bodyPr/>
        <a:lstStyle/>
        <a:p>
          <a:r>
            <a:rPr lang="ru-RU" dirty="0">
              <a:latin typeface="Georgia" panose="02040502050405020303" pitchFamily="18" charset="0"/>
            </a:rPr>
            <a:t>Рассечение с ограничением кровотока ниже коленной артерии</a:t>
          </a:r>
          <a:endParaRPr lang="en-SG" dirty="0">
            <a:latin typeface="Georgia" panose="02040502050405020303" pitchFamily="18" charset="0"/>
          </a:endParaRPr>
        </a:p>
        <a:p>
          <a:r>
            <a:rPr lang="en-SG" dirty="0">
              <a:latin typeface="Georgia" panose="02040502050405020303" pitchFamily="18" charset="0"/>
            </a:rPr>
            <a:t>(</a:t>
          </a:r>
          <a:r>
            <a:rPr lang="ru-RU" dirty="0">
              <a:latin typeface="Georgia" panose="02040502050405020303" pitchFamily="18" charset="0"/>
            </a:rPr>
            <a:t>кол-во</a:t>
          </a:r>
          <a:r>
            <a:rPr lang="en-SG" dirty="0">
              <a:latin typeface="Georgia" panose="02040502050405020303" pitchFamily="18" charset="0"/>
            </a:rPr>
            <a:t>=2)</a:t>
          </a:r>
        </a:p>
      </dgm:t>
    </dgm:pt>
    <dgm:pt modelId="{4F727860-EA53-4709-834F-BB65224E7542}" type="parTrans" cxnId="{B145777D-2A5E-4599-9592-FF694A0C5C44}">
      <dgm:prSet/>
      <dgm:spPr/>
      <dgm:t>
        <a:bodyPr/>
        <a:lstStyle/>
        <a:p>
          <a:endParaRPr lang="en-SG"/>
        </a:p>
      </dgm:t>
    </dgm:pt>
    <dgm:pt modelId="{1DC9B276-99AC-4771-AFE9-F22527A542F4}" type="sibTrans" cxnId="{B145777D-2A5E-4599-9592-FF694A0C5C44}">
      <dgm:prSet/>
      <dgm:spPr/>
      <dgm:t>
        <a:bodyPr/>
        <a:lstStyle/>
        <a:p>
          <a:endParaRPr lang="en-SG"/>
        </a:p>
      </dgm:t>
    </dgm:pt>
    <dgm:pt modelId="{358C1A91-B044-43F8-86C7-55C05342E979}" type="pres">
      <dgm:prSet presAssocID="{90E95C86-D3BF-4DB0-BB97-B74F27ABA012}" presName="diagram" presStyleCnt="0">
        <dgm:presLayoutVars>
          <dgm:dir/>
          <dgm:resizeHandles val="exact"/>
        </dgm:presLayoutVars>
      </dgm:prSet>
      <dgm:spPr/>
    </dgm:pt>
    <dgm:pt modelId="{3B6F446A-6996-4A46-8AC7-EDD1753BED4D}" type="pres">
      <dgm:prSet presAssocID="{19AE69E4-9136-4EED-B9BE-40AC3F626BAF}" presName="node" presStyleLbl="node1" presStyleIdx="0" presStyleCnt="3">
        <dgm:presLayoutVars>
          <dgm:bulletEnabled val="1"/>
        </dgm:presLayoutVars>
      </dgm:prSet>
      <dgm:spPr/>
    </dgm:pt>
    <dgm:pt modelId="{89BEB826-1A52-451D-8439-8FE88F09622E}" type="pres">
      <dgm:prSet presAssocID="{DE19DC26-AA2B-46B8-9DF4-E27B161612B7}" presName="sibTrans" presStyleCnt="0"/>
      <dgm:spPr/>
    </dgm:pt>
    <dgm:pt modelId="{C0C10E30-7BD1-48BA-8DE0-88E3AB574956}" type="pres">
      <dgm:prSet presAssocID="{8ACC9273-5386-49F0-B303-1D3C74862541}" presName="node" presStyleLbl="node1" presStyleIdx="1" presStyleCnt="3" custLinFactNeighborX="-1202" custLinFactNeighborY="-355">
        <dgm:presLayoutVars>
          <dgm:bulletEnabled val="1"/>
        </dgm:presLayoutVars>
      </dgm:prSet>
      <dgm:spPr/>
    </dgm:pt>
    <dgm:pt modelId="{878CD4B9-637B-43E8-A91F-942040DA5769}" type="pres">
      <dgm:prSet presAssocID="{7CE19983-7532-4D1F-A730-EFA235FF09E4}" presName="sibTrans" presStyleCnt="0"/>
      <dgm:spPr/>
    </dgm:pt>
    <dgm:pt modelId="{ECE38CB6-AE32-4DCF-A378-444AA847E7B6}" type="pres">
      <dgm:prSet presAssocID="{DD95D647-3337-46BD-9776-46F87AAF8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44162B02-E05B-445D-93DE-DD058BC1D6A2}" type="presOf" srcId="{8ACC9273-5386-49F0-B303-1D3C74862541}" destId="{C0C10E30-7BD1-48BA-8DE0-88E3AB574956}" srcOrd="0" destOrd="0" presId="urn:microsoft.com/office/officeart/2005/8/layout/default#1"/>
    <dgm:cxn modelId="{13DAA909-096B-4EB4-AAC8-DDF08A223766}" type="presOf" srcId="{DD95D647-3337-46BD-9776-46F87AAF86B0}" destId="{ECE38CB6-AE32-4DCF-A378-444AA847E7B6}" srcOrd="0" destOrd="0" presId="urn:microsoft.com/office/officeart/2005/8/layout/default#1"/>
    <dgm:cxn modelId="{AE8BBC10-ABF1-4B92-A6F6-3E3A09203F54}" type="presOf" srcId="{90E95C86-D3BF-4DB0-BB97-B74F27ABA012}" destId="{358C1A91-B044-43F8-86C7-55C05342E979}" srcOrd="0" destOrd="0" presId="urn:microsoft.com/office/officeart/2005/8/layout/default#1"/>
    <dgm:cxn modelId="{75CB163C-338D-4BC9-A66D-97E78870D568}" type="presOf" srcId="{19AE69E4-9136-4EED-B9BE-40AC3F626BAF}" destId="{3B6F446A-6996-4A46-8AC7-EDD1753BED4D}" srcOrd="0" destOrd="0" presId="urn:microsoft.com/office/officeart/2005/8/layout/default#1"/>
    <dgm:cxn modelId="{B145777D-2A5E-4599-9592-FF694A0C5C44}" srcId="{90E95C86-D3BF-4DB0-BB97-B74F27ABA012}" destId="{DD95D647-3337-46BD-9776-46F87AAF86B0}" srcOrd="2" destOrd="0" parTransId="{4F727860-EA53-4709-834F-BB65224E7542}" sibTransId="{1DC9B276-99AC-4771-AFE9-F22527A542F4}"/>
    <dgm:cxn modelId="{F132BF9A-F2DD-45B2-BCEB-F627DED3963C}" srcId="{90E95C86-D3BF-4DB0-BB97-B74F27ABA012}" destId="{19AE69E4-9136-4EED-B9BE-40AC3F626BAF}" srcOrd="0" destOrd="0" parTransId="{B8D8BB81-30FB-4DED-BF33-2E2911A7DD45}" sibTransId="{DE19DC26-AA2B-46B8-9DF4-E27B161612B7}"/>
    <dgm:cxn modelId="{85A9A5DD-3AE9-4C9A-9237-98CDE16DB656}" srcId="{90E95C86-D3BF-4DB0-BB97-B74F27ABA012}" destId="{8ACC9273-5386-49F0-B303-1D3C74862541}" srcOrd="1" destOrd="0" parTransId="{17ABA60F-32C8-4E04-9D26-252E6E123A86}" sibTransId="{7CE19983-7532-4D1F-A730-EFA235FF09E4}"/>
    <dgm:cxn modelId="{5DE785E4-0097-4A42-B170-57E2A093B902}" type="presParOf" srcId="{358C1A91-B044-43F8-86C7-55C05342E979}" destId="{3B6F446A-6996-4A46-8AC7-EDD1753BED4D}" srcOrd="0" destOrd="0" presId="urn:microsoft.com/office/officeart/2005/8/layout/default#1"/>
    <dgm:cxn modelId="{699A5980-A994-4A42-8D42-44F566E65238}" type="presParOf" srcId="{358C1A91-B044-43F8-86C7-55C05342E979}" destId="{89BEB826-1A52-451D-8439-8FE88F09622E}" srcOrd="1" destOrd="0" presId="urn:microsoft.com/office/officeart/2005/8/layout/default#1"/>
    <dgm:cxn modelId="{8AD12800-C049-4346-AA43-CC9CD905A79C}" type="presParOf" srcId="{358C1A91-B044-43F8-86C7-55C05342E979}" destId="{C0C10E30-7BD1-48BA-8DE0-88E3AB574956}" srcOrd="2" destOrd="0" presId="urn:microsoft.com/office/officeart/2005/8/layout/default#1"/>
    <dgm:cxn modelId="{423EDC74-E3BC-478F-96A5-7D3C9ECC0F1A}" type="presParOf" srcId="{358C1A91-B044-43F8-86C7-55C05342E979}" destId="{878CD4B9-637B-43E8-A91F-942040DA5769}" srcOrd="3" destOrd="0" presId="urn:microsoft.com/office/officeart/2005/8/layout/default#1"/>
    <dgm:cxn modelId="{5CDFE07F-EB71-415B-87B9-5556CEE272A0}" type="presParOf" srcId="{358C1A91-B044-43F8-86C7-55C05342E979}" destId="{ECE38CB6-AE32-4DCF-A378-444AA847E7B6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E95C86-D3BF-4DB0-BB97-B74F27ABA012}" type="doc">
      <dgm:prSet loTypeId="urn:microsoft.com/office/officeart/2005/8/layout/default#1" loCatId="list" qsTypeId="urn:microsoft.com/office/officeart/2005/8/quickstyle/simple3#4" qsCatId="simple" csTypeId="urn:microsoft.com/office/officeart/2005/8/colors/accent0_1#1" csCatId="mainScheme" phldr="1"/>
      <dgm:spPr/>
      <dgm:t>
        <a:bodyPr/>
        <a:lstStyle/>
        <a:p>
          <a:endParaRPr lang="en-SG"/>
        </a:p>
      </dgm:t>
    </dgm:pt>
    <dgm:pt modelId="{19AE69E4-9136-4EED-B9BE-40AC3F626BAF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err="1">
              <a:latin typeface="Georgia" panose="02040502050405020303" pitchFamily="18" charset="0"/>
            </a:rPr>
            <a:t>Бедренно</a:t>
          </a:r>
          <a:r>
            <a:rPr lang="ru-RU" sz="1600" dirty="0">
              <a:latin typeface="Georgia" panose="02040502050405020303" pitchFamily="18" charset="0"/>
            </a:rPr>
            <a:t>-подколенный </a:t>
          </a:r>
          <a:r>
            <a:rPr lang="en-SG" sz="1600" dirty="0">
              <a:latin typeface="Georgia" panose="02040502050405020303" pitchFamily="18" charset="0"/>
            </a:rPr>
            <a:t>(</a:t>
          </a:r>
          <a:r>
            <a:rPr lang="ru-RU" sz="1600" dirty="0">
              <a:latin typeface="Georgia" panose="02040502050405020303" pitchFamily="18" charset="0"/>
            </a:rPr>
            <a:t>кол-во</a:t>
          </a:r>
          <a:r>
            <a:rPr lang="en-SG" sz="1600" dirty="0">
              <a:latin typeface="Georgia" panose="02040502050405020303" pitchFamily="18" charset="0"/>
            </a:rPr>
            <a:t>=20)</a:t>
          </a:r>
        </a:p>
      </dgm:t>
    </dgm:pt>
    <dgm:pt modelId="{B8D8BB81-30FB-4DED-BF33-2E2911A7DD45}" type="parTrans" cxnId="{F132BF9A-F2DD-45B2-BCEB-F627DED3963C}">
      <dgm:prSet/>
      <dgm:spPr/>
      <dgm:t>
        <a:bodyPr/>
        <a:lstStyle/>
        <a:p>
          <a:endParaRPr lang="en-SG"/>
        </a:p>
      </dgm:t>
    </dgm:pt>
    <dgm:pt modelId="{DE19DC26-AA2B-46B8-9DF4-E27B161612B7}" type="sibTrans" cxnId="{F132BF9A-F2DD-45B2-BCEB-F627DED3963C}">
      <dgm:prSet/>
      <dgm:spPr/>
      <dgm:t>
        <a:bodyPr/>
        <a:lstStyle/>
        <a:p>
          <a:endParaRPr lang="en-SG"/>
        </a:p>
      </dgm:t>
    </dgm:pt>
    <dgm:pt modelId="{8ACC9273-5386-49F0-B303-1D3C74862541}">
      <dgm:prSet phldrT="[Text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Georgia" panose="02040502050405020303" pitchFamily="18" charset="0"/>
            </a:rPr>
            <a:t>Ниже колена </a:t>
          </a:r>
          <a:endParaRPr lang="en-US" sz="1600" dirty="0">
            <a:latin typeface="Georgia" panose="02040502050405020303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SG" sz="1600" dirty="0">
              <a:latin typeface="Georgia" panose="02040502050405020303" pitchFamily="18" charset="0"/>
            </a:rPr>
            <a:t>(</a:t>
          </a:r>
          <a:r>
            <a:rPr lang="ru-RU" sz="1600" dirty="0">
              <a:latin typeface="Georgia" panose="02040502050405020303" pitchFamily="18" charset="0"/>
            </a:rPr>
            <a:t>кол-во</a:t>
          </a:r>
          <a:r>
            <a:rPr lang="en-SG" sz="1600" dirty="0">
              <a:latin typeface="Georgia" panose="02040502050405020303" pitchFamily="18" charset="0"/>
            </a:rPr>
            <a:t>=30)</a:t>
          </a:r>
          <a:endParaRPr sz="1600" dirty="0">
            <a:latin typeface="Georgia" panose="02040502050405020303" pitchFamily="18" charset="0"/>
          </a:endParaRPr>
        </a:p>
      </dgm:t>
    </dgm:pt>
    <dgm:pt modelId="{17ABA60F-32C8-4E04-9D26-252E6E123A86}" type="parTrans" cxnId="{85A9A5DD-3AE9-4C9A-9237-98CDE16DB656}">
      <dgm:prSet/>
      <dgm:spPr/>
      <dgm:t>
        <a:bodyPr/>
        <a:lstStyle/>
        <a:p>
          <a:endParaRPr lang="en-SG"/>
        </a:p>
      </dgm:t>
    </dgm:pt>
    <dgm:pt modelId="{7CE19983-7532-4D1F-A730-EFA235FF09E4}" type="sibTrans" cxnId="{85A9A5DD-3AE9-4C9A-9237-98CDE16DB656}">
      <dgm:prSet/>
      <dgm:spPr/>
      <dgm:t>
        <a:bodyPr/>
        <a:lstStyle/>
        <a:p>
          <a:endParaRPr lang="en-SG"/>
        </a:p>
      </dgm:t>
    </dgm:pt>
    <dgm:pt modelId="{358C1A91-B044-43F8-86C7-55C05342E979}" type="pres">
      <dgm:prSet presAssocID="{90E95C86-D3BF-4DB0-BB97-B74F27ABA012}" presName="diagram" presStyleCnt="0">
        <dgm:presLayoutVars>
          <dgm:dir/>
          <dgm:resizeHandles val="exact"/>
        </dgm:presLayoutVars>
      </dgm:prSet>
      <dgm:spPr/>
    </dgm:pt>
    <dgm:pt modelId="{3B6F446A-6996-4A46-8AC7-EDD1753BED4D}" type="pres">
      <dgm:prSet presAssocID="{19AE69E4-9136-4EED-B9BE-40AC3F626BAF}" presName="node" presStyleLbl="node1" presStyleIdx="0" presStyleCnt="2" custScaleX="173229">
        <dgm:presLayoutVars>
          <dgm:bulletEnabled val="1"/>
        </dgm:presLayoutVars>
      </dgm:prSet>
      <dgm:spPr/>
    </dgm:pt>
    <dgm:pt modelId="{89BEB826-1A52-451D-8439-8FE88F09622E}" type="pres">
      <dgm:prSet presAssocID="{DE19DC26-AA2B-46B8-9DF4-E27B161612B7}" presName="sibTrans" presStyleCnt="0"/>
      <dgm:spPr/>
    </dgm:pt>
    <dgm:pt modelId="{C0C10E30-7BD1-48BA-8DE0-88E3AB574956}" type="pres">
      <dgm:prSet presAssocID="{8ACC9273-5386-49F0-B303-1D3C74862541}" presName="node" presStyleLbl="node1" presStyleIdx="1" presStyleCnt="2" custScaleX="147866" custLinFactNeighborX="-1202" custLinFactNeighborY="-355">
        <dgm:presLayoutVars>
          <dgm:bulletEnabled val="1"/>
        </dgm:presLayoutVars>
      </dgm:prSet>
      <dgm:spPr/>
    </dgm:pt>
  </dgm:ptLst>
  <dgm:cxnLst>
    <dgm:cxn modelId="{44162B02-E05B-445D-93DE-DD058BC1D6A2}" type="presOf" srcId="{8ACC9273-5386-49F0-B303-1D3C74862541}" destId="{C0C10E30-7BD1-48BA-8DE0-88E3AB574956}" srcOrd="0" destOrd="0" presId="urn:microsoft.com/office/officeart/2005/8/layout/default#1"/>
    <dgm:cxn modelId="{AE8BBC10-ABF1-4B92-A6F6-3E3A09203F54}" type="presOf" srcId="{90E95C86-D3BF-4DB0-BB97-B74F27ABA012}" destId="{358C1A91-B044-43F8-86C7-55C05342E979}" srcOrd="0" destOrd="0" presId="urn:microsoft.com/office/officeart/2005/8/layout/default#1"/>
    <dgm:cxn modelId="{75CB163C-338D-4BC9-A66D-97E78870D568}" type="presOf" srcId="{19AE69E4-9136-4EED-B9BE-40AC3F626BAF}" destId="{3B6F446A-6996-4A46-8AC7-EDD1753BED4D}" srcOrd="0" destOrd="0" presId="urn:microsoft.com/office/officeart/2005/8/layout/default#1"/>
    <dgm:cxn modelId="{F132BF9A-F2DD-45B2-BCEB-F627DED3963C}" srcId="{90E95C86-D3BF-4DB0-BB97-B74F27ABA012}" destId="{19AE69E4-9136-4EED-B9BE-40AC3F626BAF}" srcOrd="0" destOrd="0" parTransId="{B8D8BB81-30FB-4DED-BF33-2E2911A7DD45}" sibTransId="{DE19DC26-AA2B-46B8-9DF4-E27B161612B7}"/>
    <dgm:cxn modelId="{85A9A5DD-3AE9-4C9A-9237-98CDE16DB656}" srcId="{90E95C86-D3BF-4DB0-BB97-B74F27ABA012}" destId="{8ACC9273-5386-49F0-B303-1D3C74862541}" srcOrd="1" destOrd="0" parTransId="{17ABA60F-32C8-4E04-9D26-252E6E123A86}" sibTransId="{7CE19983-7532-4D1F-A730-EFA235FF09E4}"/>
    <dgm:cxn modelId="{5DE785E4-0097-4A42-B170-57E2A093B902}" type="presParOf" srcId="{358C1A91-B044-43F8-86C7-55C05342E979}" destId="{3B6F446A-6996-4A46-8AC7-EDD1753BED4D}" srcOrd="0" destOrd="0" presId="urn:microsoft.com/office/officeart/2005/8/layout/default#1"/>
    <dgm:cxn modelId="{699A5980-A994-4A42-8D42-44F566E65238}" type="presParOf" srcId="{358C1A91-B044-43F8-86C7-55C05342E979}" destId="{89BEB826-1A52-451D-8439-8FE88F09622E}" srcOrd="1" destOrd="0" presId="urn:microsoft.com/office/officeart/2005/8/layout/default#1"/>
    <dgm:cxn modelId="{8AD12800-C049-4346-AA43-CC9CD905A79C}" type="presParOf" srcId="{358C1A91-B044-43F8-86C7-55C05342E979}" destId="{C0C10E30-7BD1-48BA-8DE0-88E3AB574956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 custLinFactNeighborX="-820" custLinFactNeighborY="-354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BE9D09-82B4-47EF-BBD6-4B763D698565}" type="doc">
      <dgm:prSet loTypeId="urn:microsoft.com/office/officeart/2008/layout/NameandTitleOrganizationalChart#1" loCatId="hierarchy" qsTypeId="urn:microsoft.com/office/officeart/2005/8/quickstyle/simple3#1" qsCatId="simple" csTypeId="urn:microsoft.com/office/officeart/2005/8/colors/accent3_1#1" csCatId="accent3" phldr="1"/>
      <dgm:spPr/>
      <dgm:t>
        <a:bodyPr/>
        <a:lstStyle/>
        <a:p>
          <a:endParaRPr lang="en-SG"/>
        </a:p>
      </dgm:t>
    </dgm:pt>
    <dgm:pt modelId="{B6DC8964-7AD9-48E3-81B6-98375C72DBF3}">
      <dgm:prSet phldrT="[Text]"/>
      <dgm:spPr>
        <a:xfrm>
          <a:off x="3916598" y="117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3D4B1977-A4CD-4C06-BAE1-DDFFEC090D49}" type="parTrans" cxnId="{EE70D606-A54E-49B3-BCA3-72C83C332F85}">
      <dgm:prSet/>
      <dgm:spPr/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</a:endParaRPr>
        </a:p>
      </dgm:t>
    </dgm:pt>
    <dgm:pt modelId="{F75FDC80-8066-4161-9FC2-E95BE20D5CD4}" type="sibTrans" cxnId="{EE70D606-A54E-49B3-BCA3-72C83C332F85}">
      <dgm:prSet/>
      <dgm:spPr>
        <a:xfrm>
          <a:off x="4217020" y="605015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gm:t>
    </dgm:pt>
    <dgm:pt modelId="{FD4BA199-A29F-47E9-A0FF-C96BF541FBE5}" type="asst">
      <dgm:prSet phldrT="[Text]"/>
      <dgm:spPr>
        <a:xfrm>
          <a:off x="2908968" y="1227196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b="0" i="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968435EB-D673-4580-969A-C7AB6AFD4F68}" type="parTrans" cxnId="{A0A1EFE8-DB17-4920-AFB3-A6B37B7B088A}">
      <dgm:prSet/>
      <dgm:spPr>
        <a:xfrm>
          <a:off x="4411078" y="777843"/>
          <a:ext cx="256574" cy="83821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0B832748-7965-40AC-A2F0-4350D4E54A2B}" type="sibTrans" cxnId="{A0A1EFE8-DB17-4920-AFB3-A6B37B7B088A}">
      <dgm:prSet/>
      <dgm:spPr>
        <a:xfrm>
          <a:off x="3209390" y="1832094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gm:t>
    </dgm:pt>
    <dgm:pt modelId="{396D3DC8-7CAA-44E4-ADB4-1BB428A834C6}">
      <dgm:prSet phldrT="[Text]"/>
      <dgm:spPr>
        <a:xfrm>
          <a:off x="3916598" y="2454275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b="0" i="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46F0D608-3C78-480C-8782-EDE453488A1F}" type="parTrans" cxnId="{DD9DB600-0EFC-4E7D-AFCD-9F79EF0265BE}">
      <dgm:prSet/>
      <dgm:spPr>
        <a:xfrm>
          <a:off x="4621933" y="777843"/>
          <a:ext cx="91440" cy="16764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7077A67A-3DDD-4CD8-85E8-19C4426F43AB}" type="sibTrans" cxnId="{DD9DB600-0EFC-4E7D-AFCD-9F79EF0265BE}">
      <dgm:prSet/>
      <dgm:spPr>
        <a:xfrm>
          <a:off x="4217020" y="3059173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6CDDE693-636A-4B5F-9D94-CE01E02002DF}">
      <dgm:prSet phldrT="[Text]"/>
      <dgm:spPr>
        <a:xfrm>
          <a:off x="3916598" y="3681354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15FFE1DF-7B2B-42EE-A16C-BB2B34010F11}" type="parTrans" cxnId="{76C16D36-357C-4CEF-9D97-BA8537076B61}">
      <dgm:prSet/>
      <dgm:spPr>
        <a:xfrm>
          <a:off x="4621933" y="3232001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CE00924E-660B-4F3F-9E63-6DEF027B81A6}" type="sibTrans" cxnId="{76C16D36-357C-4CEF-9D97-BA8537076B61}">
      <dgm:prSet/>
      <dgm:spPr>
        <a:xfrm>
          <a:off x="4217020" y="4286252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5F594805-EC80-4210-A3CA-89B420398788}">
      <dgm:prSet phldrT="[Text]"/>
      <dgm:spPr>
        <a:xfrm>
          <a:off x="3916598" y="4908433"/>
          <a:ext cx="1502110" cy="777726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b="0" i="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gm:t>
    </dgm:pt>
    <dgm:pt modelId="{76F621AA-5818-4548-89A5-8DE70A7C0916}" type="parTrans" cxnId="{E007B022-6C89-4232-9F31-17A0981BAB83}">
      <dgm:prSet/>
      <dgm:spPr>
        <a:xfrm>
          <a:off x="4621933" y="4459080"/>
          <a:ext cx="91440" cy="4493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SG">
            <a:solidFill>
              <a:schemeClr val="bg1">
                <a:lumMod val="65000"/>
              </a:schemeClr>
            </a:solidFill>
            <a:highlight>
              <a:srgbClr val="00FFFF"/>
            </a:highlight>
          </a:endParaRPr>
        </a:p>
      </dgm:t>
    </dgm:pt>
    <dgm:pt modelId="{D1A1D6CD-1430-4CFC-B6B4-D93E015A187A}" type="sibTrans" cxnId="{E007B022-6C89-4232-9F31-17A0981BAB83}">
      <dgm:prSet/>
      <dgm:spPr>
        <a:xfrm>
          <a:off x="4217020" y="5513331"/>
          <a:ext cx="1351899" cy="259242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b="0" i="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gm:t>
    </dgm:pt>
    <dgm:pt modelId="{BE40A38A-DD75-4C5D-B8E8-2A4668B669F0}" type="pres">
      <dgm:prSet presAssocID="{F4BE9D09-82B4-47EF-BBD6-4B763D6985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76AE0C-9E3F-46F9-882F-58A608B9D70D}" type="pres">
      <dgm:prSet presAssocID="{B6DC8964-7AD9-48E3-81B6-98375C72DBF3}" presName="hierRoot1" presStyleCnt="0">
        <dgm:presLayoutVars>
          <dgm:hierBranch val="init"/>
        </dgm:presLayoutVars>
      </dgm:prSet>
      <dgm:spPr/>
    </dgm:pt>
    <dgm:pt modelId="{BD000284-7AA3-4ADA-BA3F-491FE39BE5A1}" type="pres">
      <dgm:prSet presAssocID="{B6DC8964-7AD9-48E3-81B6-98375C72DBF3}" presName="rootComposite1" presStyleCnt="0"/>
      <dgm:spPr/>
    </dgm:pt>
    <dgm:pt modelId="{689558DE-9EB2-4DC3-B8FD-6F8164256037}" type="pres">
      <dgm:prSet presAssocID="{B6DC8964-7AD9-48E3-81B6-98375C72DBF3}" presName="rootText1" presStyleLbl="node0" presStyleIdx="0" presStyleCnt="1">
        <dgm:presLayoutVars>
          <dgm:chMax/>
          <dgm:chPref val="3"/>
        </dgm:presLayoutVars>
      </dgm:prSet>
      <dgm:spPr/>
    </dgm:pt>
    <dgm:pt modelId="{2668B857-36BC-4644-B673-2CD5A69A3269}" type="pres">
      <dgm:prSet presAssocID="{B6DC8964-7AD9-48E3-81B6-98375C72DBF3}" presName="titleText1" presStyleLbl="fgAcc0" presStyleIdx="0" presStyleCnt="1">
        <dgm:presLayoutVars>
          <dgm:chMax val="0"/>
          <dgm:chPref val="0"/>
        </dgm:presLayoutVars>
      </dgm:prSet>
      <dgm:spPr/>
    </dgm:pt>
    <dgm:pt modelId="{1F797556-F6D2-4D6C-B067-BDCA4CAB0A2B}" type="pres">
      <dgm:prSet presAssocID="{B6DC8964-7AD9-48E3-81B6-98375C72DBF3}" presName="rootConnector1" presStyleLbl="node1" presStyleIdx="0" presStyleCnt="3"/>
      <dgm:spPr/>
    </dgm:pt>
    <dgm:pt modelId="{8BC27A03-4FC7-4EC4-92EC-C04518693A2C}" type="pres">
      <dgm:prSet presAssocID="{B6DC8964-7AD9-48E3-81B6-98375C72DBF3}" presName="hierChild2" presStyleCnt="0"/>
      <dgm:spPr/>
    </dgm:pt>
    <dgm:pt modelId="{740868FD-79C8-4A22-845A-E54144A8CF45}" type="pres">
      <dgm:prSet presAssocID="{46F0D608-3C78-480C-8782-EDE453488A1F}" presName="Name37" presStyleLbl="parChTrans1D2" presStyleIdx="0" presStyleCnt="2"/>
      <dgm:spPr/>
    </dgm:pt>
    <dgm:pt modelId="{F85D8450-DA5B-437D-9BBD-8F3CC44456C6}" type="pres">
      <dgm:prSet presAssocID="{396D3DC8-7CAA-44E4-ADB4-1BB428A834C6}" presName="hierRoot2" presStyleCnt="0">
        <dgm:presLayoutVars>
          <dgm:hierBranch val="init"/>
        </dgm:presLayoutVars>
      </dgm:prSet>
      <dgm:spPr/>
    </dgm:pt>
    <dgm:pt modelId="{CC15F683-CB7A-488B-BD4C-EEAB032B1F06}" type="pres">
      <dgm:prSet presAssocID="{396D3DC8-7CAA-44E4-ADB4-1BB428A834C6}" presName="rootComposite" presStyleCnt="0"/>
      <dgm:spPr/>
    </dgm:pt>
    <dgm:pt modelId="{24A8B904-E271-4D37-A285-798A3CDB3B7F}" type="pres">
      <dgm:prSet presAssocID="{396D3DC8-7CAA-44E4-ADB4-1BB428A834C6}" presName="rootText" presStyleLbl="node1" presStyleIdx="0" presStyleCnt="3">
        <dgm:presLayoutVars>
          <dgm:chMax/>
          <dgm:chPref val="3"/>
        </dgm:presLayoutVars>
      </dgm:prSet>
      <dgm:spPr/>
    </dgm:pt>
    <dgm:pt modelId="{BBBA02DA-FDF1-46A4-9E2C-9B3076C1CCAC}" type="pres">
      <dgm:prSet presAssocID="{396D3DC8-7CAA-44E4-ADB4-1BB428A834C6}" presName="titleText2" presStyleLbl="fgAcc1" presStyleIdx="0" presStyleCnt="3">
        <dgm:presLayoutVars>
          <dgm:chMax val="0"/>
          <dgm:chPref val="0"/>
        </dgm:presLayoutVars>
      </dgm:prSet>
      <dgm:spPr/>
    </dgm:pt>
    <dgm:pt modelId="{92904C1B-6282-46FE-B7AD-80440725B172}" type="pres">
      <dgm:prSet presAssocID="{396D3DC8-7CAA-44E4-ADB4-1BB428A834C6}" presName="rootConnector" presStyleLbl="node2" presStyleIdx="0" presStyleCnt="0"/>
      <dgm:spPr/>
    </dgm:pt>
    <dgm:pt modelId="{AF8A877F-E015-498E-9314-9E30A9E598C0}" type="pres">
      <dgm:prSet presAssocID="{396D3DC8-7CAA-44E4-ADB4-1BB428A834C6}" presName="hierChild4" presStyleCnt="0"/>
      <dgm:spPr/>
    </dgm:pt>
    <dgm:pt modelId="{12EE2697-4787-4136-A559-8AD4C0EC7C70}" type="pres">
      <dgm:prSet presAssocID="{15FFE1DF-7B2B-42EE-A16C-BB2B34010F11}" presName="Name37" presStyleLbl="parChTrans1D3" presStyleIdx="0" presStyleCnt="1"/>
      <dgm:spPr/>
    </dgm:pt>
    <dgm:pt modelId="{7AB81060-2E0D-490D-9C0C-C7F95DCB4EBE}" type="pres">
      <dgm:prSet presAssocID="{6CDDE693-636A-4B5F-9D94-CE01E02002DF}" presName="hierRoot2" presStyleCnt="0">
        <dgm:presLayoutVars>
          <dgm:hierBranch val="init"/>
        </dgm:presLayoutVars>
      </dgm:prSet>
      <dgm:spPr/>
    </dgm:pt>
    <dgm:pt modelId="{3A2A4DFB-CBBF-4560-999A-1485F4FFEDF8}" type="pres">
      <dgm:prSet presAssocID="{6CDDE693-636A-4B5F-9D94-CE01E02002DF}" presName="rootComposite" presStyleCnt="0"/>
      <dgm:spPr/>
    </dgm:pt>
    <dgm:pt modelId="{ABB4013E-4C59-4EC3-B5BB-AB6765F10768}" type="pres">
      <dgm:prSet presAssocID="{6CDDE693-636A-4B5F-9D94-CE01E02002DF}" presName="rootText" presStyleLbl="node1" presStyleIdx="1" presStyleCnt="3">
        <dgm:presLayoutVars>
          <dgm:chMax/>
          <dgm:chPref val="3"/>
        </dgm:presLayoutVars>
      </dgm:prSet>
      <dgm:spPr/>
    </dgm:pt>
    <dgm:pt modelId="{42BAF4A2-C245-4E21-8021-A7A9000BE5EC}" type="pres">
      <dgm:prSet presAssocID="{6CDDE693-636A-4B5F-9D94-CE01E02002DF}" presName="titleText2" presStyleLbl="fgAcc1" presStyleIdx="1" presStyleCnt="3">
        <dgm:presLayoutVars>
          <dgm:chMax val="0"/>
          <dgm:chPref val="0"/>
        </dgm:presLayoutVars>
      </dgm:prSet>
      <dgm:spPr/>
    </dgm:pt>
    <dgm:pt modelId="{117ECB4A-73F5-476D-A088-8F8444FFA2BB}" type="pres">
      <dgm:prSet presAssocID="{6CDDE693-636A-4B5F-9D94-CE01E02002DF}" presName="rootConnector" presStyleLbl="node3" presStyleIdx="0" presStyleCnt="0"/>
      <dgm:spPr/>
    </dgm:pt>
    <dgm:pt modelId="{6835FFB7-7D07-47D1-B521-59D15C2385A1}" type="pres">
      <dgm:prSet presAssocID="{6CDDE693-636A-4B5F-9D94-CE01E02002DF}" presName="hierChild4" presStyleCnt="0"/>
      <dgm:spPr/>
    </dgm:pt>
    <dgm:pt modelId="{F68475BD-7575-4683-A26C-09CA59B43926}" type="pres">
      <dgm:prSet presAssocID="{76F621AA-5818-4548-89A5-8DE70A7C0916}" presName="Name37" presStyleLbl="parChTrans1D4" presStyleIdx="0" presStyleCnt="1"/>
      <dgm:spPr/>
    </dgm:pt>
    <dgm:pt modelId="{820E2E10-559A-4F5A-A029-FCFD0F117B5B}" type="pres">
      <dgm:prSet presAssocID="{5F594805-EC80-4210-A3CA-89B420398788}" presName="hierRoot2" presStyleCnt="0">
        <dgm:presLayoutVars>
          <dgm:hierBranch val="init"/>
        </dgm:presLayoutVars>
      </dgm:prSet>
      <dgm:spPr/>
    </dgm:pt>
    <dgm:pt modelId="{7E06EDF3-8074-44D7-B112-735AA2962B2B}" type="pres">
      <dgm:prSet presAssocID="{5F594805-EC80-4210-A3CA-89B420398788}" presName="rootComposite" presStyleCnt="0"/>
      <dgm:spPr/>
    </dgm:pt>
    <dgm:pt modelId="{AE9DBF48-CE99-410D-B341-71F2F3660688}" type="pres">
      <dgm:prSet presAssocID="{5F594805-EC80-4210-A3CA-89B420398788}" presName="rootText" presStyleLbl="node1" presStyleIdx="2" presStyleCnt="3">
        <dgm:presLayoutVars>
          <dgm:chMax/>
          <dgm:chPref val="3"/>
        </dgm:presLayoutVars>
      </dgm:prSet>
      <dgm:spPr/>
    </dgm:pt>
    <dgm:pt modelId="{33AED4A0-59B7-4C09-8095-FED5ABD72470}" type="pres">
      <dgm:prSet presAssocID="{5F594805-EC80-4210-A3CA-89B420398788}" presName="titleText2" presStyleLbl="fgAcc1" presStyleIdx="2" presStyleCnt="3">
        <dgm:presLayoutVars>
          <dgm:chMax val="0"/>
          <dgm:chPref val="0"/>
        </dgm:presLayoutVars>
      </dgm:prSet>
      <dgm:spPr/>
    </dgm:pt>
    <dgm:pt modelId="{1BA0CD89-7D7E-4EF3-B0D0-FBA879CB3FA7}" type="pres">
      <dgm:prSet presAssocID="{5F594805-EC80-4210-A3CA-89B420398788}" presName="rootConnector" presStyleLbl="node4" presStyleIdx="0" presStyleCnt="0"/>
      <dgm:spPr/>
    </dgm:pt>
    <dgm:pt modelId="{6E257D3C-BAF4-4742-9733-AF3438D297D3}" type="pres">
      <dgm:prSet presAssocID="{5F594805-EC80-4210-A3CA-89B420398788}" presName="hierChild4" presStyleCnt="0"/>
      <dgm:spPr/>
    </dgm:pt>
    <dgm:pt modelId="{7D31C45B-8F73-433D-B3DD-79AB56551280}" type="pres">
      <dgm:prSet presAssocID="{5F594805-EC80-4210-A3CA-89B420398788}" presName="hierChild5" presStyleCnt="0"/>
      <dgm:spPr/>
    </dgm:pt>
    <dgm:pt modelId="{534B772D-7631-4663-82E1-7D956F6DE373}" type="pres">
      <dgm:prSet presAssocID="{6CDDE693-636A-4B5F-9D94-CE01E02002DF}" presName="hierChild5" presStyleCnt="0"/>
      <dgm:spPr/>
    </dgm:pt>
    <dgm:pt modelId="{D3737801-EF3D-417C-96B8-B7B2F25B9047}" type="pres">
      <dgm:prSet presAssocID="{396D3DC8-7CAA-44E4-ADB4-1BB428A834C6}" presName="hierChild5" presStyleCnt="0"/>
      <dgm:spPr/>
    </dgm:pt>
    <dgm:pt modelId="{2C44B71B-99A1-497F-96CC-E0DC7DB8B127}" type="pres">
      <dgm:prSet presAssocID="{B6DC8964-7AD9-48E3-81B6-98375C72DBF3}" presName="hierChild3" presStyleCnt="0"/>
      <dgm:spPr/>
    </dgm:pt>
    <dgm:pt modelId="{326DAF57-78FD-4E1A-8FCF-5FABE020E7DF}" type="pres">
      <dgm:prSet presAssocID="{968435EB-D673-4580-969A-C7AB6AFD4F68}" presName="Name96" presStyleLbl="parChTrans1D2" presStyleIdx="1" presStyleCnt="2"/>
      <dgm:spPr/>
    </dgm:pt>
    <dgm:pt modelId="{0C601DAC-540A-4237-81BD-4BFF041A7110}" type="pres">
      <dgm:prSet presAssocID="{FD4BA199-A29F-47E9-A0FF-C96BF541FBE5}" presName="hierRoot3" presStyleCnt="0">
        <dgm:presLayoutVars>
          <dgm:hierBranch val="init"/>
        </dgm:presLayoutVars>
      </dgm:prSet>
      <dgm:spPr/>
    </dgm:pt>
    <dgm:pt modelId="{20E64C06-9C64-4038-8ACD-37EBAEC6A363}" type="pres">
      <dgm:prSet presAssocID="{FD4BA199-A29F-47E9-A0FF-C96BF541FBE5}" presName="rootComposite3" presStyleCnt="0"/>
      <dgm:spPr/>
    </dgm:pt>
    <dgm:pt modelId="{D86703B8-1455-4C7D-A753-1099A9BDD456}" type="pres">
      <dgm:prSet presAssocID="{FD4BA199-A29F-47E9-A0FF-C96BF541FBE5}" presName="rootText3" presStyleLbl="asst1" presStyleIdx="0" presStyleCnt="1">
        <dgm:presLayoutVars>
          <dgm:chPref val="3"/>
        </dgm:presLayoutVars>
      </dgm:prSet>
      <dgm:spPr/>
    </dgm:pt>
    <dgm:pt modelId="{38FBF267-422A-4534-9697-CC587523ECF3}" type="pres">
      <dgm:prSet presAssocID="{FD4BA199-A29F-47E9-A0FF-C96BF541FBE5}" presName="titleText3" presStyleLbl="fgAcc2" presStyleIdx="0" presStyleCnt="1">
        <dgm:presLayoutVars>
          <dgm:chMax val="0"/>
          <dgm:chPref val="0"/>
        </dgm:presLayoutVars>
      </dgm:prSet>
      <dgm:spPr/>
    </dgm:pt>
    <dgm:pt modelId="{23C6F4D0-147E-492D-8743-E5CF07B8BB59}" type="pres">
      <dgm:prSet presAssocID="{FD4BA199-A29F-47E9-A0FF-C96BF541FBE5}" presName="rootConnector3" presStyleLbl="asst1" presStyleIdx="0" presStyleCnt="1"/>
      <dgm:spPr/>
    </dgm:pt>
    <dgm:pt modelId="{6A6F505E-D7C0-4FB3-AAD7-9163561D1884}" type="pres">
      <dgm:prSet presAssocID="{FD4BA199-A29F-47E9-A0FF-C96BF541FBE5}" presName="hierChild6" presStyleCnt="0"/>
      <dgm:spPr/>
    </dgm:pt>
    <dgm:pt modelId="{E76F0EA5-EBBF-4CC9-8AA5-4CA97C40B2D3}" type="pres">
      <dgm:prSet presAssocID="{FD4BA199-A29F-47E9-A0FF-C96BF541FBE5}" presName="hierChild7" presStyleCnt="0"/>
      <dgm:spPr/>
    </dgm:pt>
  </dgm:ptLst>
  <dgm:cxnLst>
    <dgm:cxn modelId="{DD9DB600-0EFC-4E7D-AFCD-9F79EF0265BE}" srcId="{B6DC8964-7AD9-48E3-81B6-98375C72DBF3}" destId="{396D3DC8-7CAA-44E4-ADB4-1BB428A834C6}" srcOrd="1" destOrd="0" parTransId="{46F0D608-3C78-480C-8782-EDE453488A1F}" sibTransId="{7077A67A-3DDD-4CD8-85E8-19C4426F43AB}"/>
    <dgm:cxn modelId="{EE70D606-A54E-49B3-BCA3-72C83C332F85}" srcId="{F4BE9D09-82B4-47EF-BBD6-4B763D698565}" destId="{B6DC8964-7AD9-48E3-81B6-98375C72DBF3}" srcOrd="0" destOrd="0" parTransId="{3D4B1977-A4CD-4C06-BAE1-DDFFEC090D49}" sibTransId="{F75FDC80-8066-4161-9FC2-E95BE20D5CD4}"/>
    <dgm:cxn modelId="{DB1A8B08-0BC5-4A84-A127-DEB983CE1E0A}" type="presOf" srcId="{396D3DC8-7CAA-44E4-ADB4-1BB428A834C6}" destId="{24A8B904-E271-4D37-A285-798A3CDB3B7F}" srcOrd="0" destOrd="0" presId="urn:microsoft.com/office/officeart/2008/layout/NameandTitleOrganizationalChart#1"/>
    <dgm:cxn modelId="{CF755B20-1DB5-4E8A-A761-A3753E48FB44}" type="presOf" srcId="{FD4BA199-A29F-47E9-A0FF-C96BF541FBE5}" destId="{23C6F4D0-147E-492D-8743-E5CF07B8BB59}" srcOrd="1" destOrd="0" presId="urn:microsoft.com/office/officeart/2008/layout/NameandTitleOrganizationalChart#1"/>
    <dgm:cxn modelId="{E007B022-6C89-4232-9F31-17A0981BAB83}" srcId="{6CDDE693-636A-4B5F-9D94-CE01E02002DF}" destId="{5F594805-EC80-4210-A3CA-89B420398788}" srcOrd="0" destOrd="0" parTransId="{76F621AA-5818-4548-89A5-8DE70A7C0916}" sibTransId="{D1A1D6CD-1430-4CFC-B6B4-D93E015A187A}"/>
    <dgm:cxn modelId="{E90CCD2E-CF3A-42F2-AD33-85FCF969CE88}" type="presOf" srcId="{B6DC8964-7AD9-48E3-81B6-98375C72DBF3}" destId="{1F797556-F6D2-4D6C-B067-BDCA4CAB0A2B}" srcOrd="1" destOrd="0" presId="urn:microsoft.com/office/officeart/2008/layout/NameandTitleOrganizationalChart#1"/>
    <dgm:cxn modelId="{76C16D36-357C-4CEF-9D97-BA8537076B61}" srcId="{396D3DC8-7CAA-44E4-ADB4-1BB428A834C6}" destId="{6CDDE693-636A-4B5F-9D94-CE01E02002DF}" srcOrd="0" destOrd="0" parTransId="{15FFE1DF-7B2B-42EE-A16C-BB2B34010F11}" sibTransId="{CE00924E-660B-4F3F-9E63-6DEF027B81A6}"/>
    <dgm:cxn modelId="{9124093F-6EA1-4B20-A564-162B9362C61C}" type="presOf" srcId="{FD4BA199-A29F-47E9-A0FF-C96BF541FBE5}" destId="{D86703B8-1455-4C7D-A753-1099A9BDD456}" srcOrd="0" destOrd="0" presId="urn:microsoft.com/office/officeart/2008/layout/NameandTitleOrganizationalChart#1"/>
    <dgm:cxn modelId="{FC3FE45B-532E-4BD2-A1A8-FD010DF44213}" type="presOf" srcId="{396D3DC8-7CAA-44E4-ADB4-1BB428A834C6}" destId="{92904C1B-6282-46FE-B7AD-80440725B172}" srcOrd="1" destOrd="0" presId="urn:microsoft.com/office/officeart/2008/layout/NameandTitleOrganizationalChart#1"/>
    <dgm:cxn modelId="{32A2985E-E3AF-425A-8273-6A2F7E7B8295}" type="presOf" srcId="{6CDDE693-636A-4B5F-9D94-CE01E02002DF}" destId="{117ECB4A-73F5-476D-A088-8F8444FFA2BB}" srcOrd="1" destOrd="0" presId="urn:microsoft.com/office/officeart/2008/layout/NameandTitleOrganizationalChart#1"/>
    <dgm:cxn modelId="{F5418B44-7C37-4320-BBF0-6AE87B069222}" type="presOf" srcId="{46F0D608-3C78-480C-8782-EDE453488A1F}" destId="{740868FD-79C8-4A22-845A-E54144A8CF45}" srcOrd="0" destOrd="0" presId="urn:microsoft.com/office/officeart/2008/layout/NameandTitleOrganizationalChart#1"/>
    <dgm:cxn modelId="{6CE24E6B-16E5-4D61-B72A-EAD151AF2BB8}" type="presOf" srcId="{CE00924E-660B-4F3F-9E63-6DEF027B81A6}" destId="{42BAF4A2-C245-4E21-8021-A7A9000BE5EC}" srcOrd="0" destOrd="0" presId="urn:microsoft.com/office/officeart/2008/layout/NameandTitleOrganizationalChart#1"/>
    <dgm:cxn modelId="{82319F88-8C21-434E-AE8D-BCD5898A9161}" type="presOf" srcId="{6CDDE693-636A-4B5F-9D94-CE01E02002DF}" destId="{ABB4013E-4C59-4EC3-B5BB-AB6765F10768}" srcOrd="0" destOrd="0" presId="urn:microsoft.com/office/officeart/2008/layout/NameandTitleOrganizationalChart#1"/>
    <dgm:cxn modelId="{4856A58E-593A-4924-9498-A10233BE6E85}" type="presOf" srcId="{5F594805-EC80-4210-A3CA-89B420398788}" destId="{AE9DBF48-CE99-410D-B341-71F2F3660688}" srcOrd="0" destOrd="0" presId="urn:microsoft.com/office/officeart/2008/layout/NameandTitleOrganizationalChart#1"/>
    <dgm:cxn modelId="{59D91890-DADF-45D6-9784-0C820597FB4E}" type="presOf" srcId="{0B832748-7965-40AC-A2F0-4350D4E54A2B}" destId="{38FBF267-422A-4534-9697-CC587523ECF3}" srcOrd="0" destOrd="0" presId="urn:microsoft.com/office/officeart/2008/layout/NameandTitleOrganizationalChart#1"/>
    <dgm:cxn modelId="{C6B4D895-D2A2-464B-A70D-4F2EDB303911}" type="presOf" srcId="{F4BE9D09-82B4-47EF-BBD6-4B763D698565}" destId="{BE40A38A-DD75-4C5D-B8E8-2A4668B669F0}" srcOrd="0" destOrd="0" presId="urn:microsoft.com/office/officeart/2008/layout/NameandTitleOrganizationalChart#1"/>
    <dgm:cxn modelId="{61FA799C-5018-4674-B526-93E47175EBD5}" type="presOf" srcId="{F75FDC80-8066-4161-9FC2-E95BE20D5CD4}" destId="{2668B857-36BC-4644-B673-2CD5A69A3269}" srcOrd="0" destOrd="0" presId="urn:microsoft.com/office/officeart/2008/layout/NameandTitleOrganizationalChart#1"/>
    <dgm:cxn modelId="{663763A6-21DA-4210-9BE6-7BDDD0153AC5}" type="presOf" srcId="{15FFE1DF-7B2B-42EE-A16C-BB2B34010F11}" destId="{12EE2697-4787-4136-A559-8AD4C0EC7C70}" srcOrd="0" destOrd="0" presId="urn:microsoft.com/office/officeart/2008/layout/NameandTitleOrganizationalChart#1"/>
    <dgm:cxn modelId="{E4929DA7-82C8-4D17-8F30-21C03AC0318C}" type="presOf" srcId="{968435EB-D673-4580-969A-C7AB6AFD4F68}" destId="{326DAF57-78FD-4E1A-8FCF-5FABE020E7DF}" srcOrd="0" destOrd="0" presId="urn:microsoft.com/office/officeart/2008/layout/NameandTitleOrganizationalChart#1"/>
    <dgm:cxn modelId="{82CEFAC9-C02C-4E47-9281-27B7382B2231}" type="presOf" srcId="{D1A1D6CD-1430-4CFC-B6B4-D93E015A187A}" destId="{33AED4A0-59B7-4C09-8095-FED5ABD72470}" srcOrd="0" destOrd="0" presId="urn:microsoft.com/office/officeart/2008/layout/NameandTitleOrganizationalChart#1"/>
    <dgm:cxn modelId="{7EEF95E1-5E44-488F-80F4-8E4DC03F435A}" type="presOf" srcId="{76F621AA-5818-4548-89A5-8DE70A7C0916}" destId="{F68475BD-7575-4683-A26C-09CA59B43926}" srcOrd="0" destOrd="0" presId="urn:microsoft.com/office/officeart/2008/layout/NameandTitleOrganizationalChart#1"/>
    <dgm:cxn modelId="{A0A1EFE8-DB17-4920-AFB3-A6B37B7B088A}" srcId="{B6DC8964-7AD9-48E3-81B6-98375C72DBF3}" destId="{FD4BA199-A29F-47E9-A0FF-C96BF541FBE5}" srcOrd="0" destOrd="0" parTransId="{968435EB-D673-4580-969A-C7AB6AFD4F68}" sibTransId="{0B832748-7965-40AC-A2F0-4350D4E54A2B}"/>
    <dgm:cxn modelId="{B22235EF-34DD-41A5-B058-660D98B7FD92}" type="presOf" srcId="{5F594805-EC80-4210-A3CA-89B420398788}" destId="{1BA0CD89-7D7E-4EF3-B0D0-FBA879CB3FA7}" srcOrd="1" destOrd="0" presId="urn:microsoft.com/office/officeart/2008/layout/NameandTitleOrganizationalChart#1"/>
    <dgm:cxn modelId="{FE811BF5-A30C-419D-AD67-9A6C0565B360}" type="presOf" srcId="{7077A67A-3DDD-4CD8-85E8-19C4426F43AB}" destId="{BBBA02DA-FDF1-46A4-9E2C-9B3076C1CCAC}" srcOrd="0" destOrd="0" presId="urn:microsoft.com/office/officeart/2008/layout/NameandTitleOrganizationalChart#1"/>
    <dgm:cxn modelId="{ED11EDF6-4533-441C-A874-B452CA177C6A}" type="presOf" srcId="{B6DC8964-7AD9-48E3-81B6-98375C72DBF3}" destId="{689558DE-9EB2-4DC3-B8FD-6F8164256037}" srcOrd="0" destOrd="0" presId="urn:microsoft.com/office/officeart/2008/layout/NameandTitleOrganizationalChart#1"/>
    <dgm:cxn modelId="{908E009F-7B0D-4C73-B588-EB9F00C65194}" type="presParOf" srcId="{BE40A38A-DD75-4C5D-B8E8-2A4668B669F0}" destId="{A276AE0C-9E3F-46F9-882F-58A608B9D70D}" srcOrd="0" destOrd="0" presId="urn:microsoft.com/office/officeart/2008/layout/NameandTitleOrganizationalChart#1"/>
    <dgm:cxn modelId="{5FF5D9B7-4FDE-4B29-A217-8FB9CBFD3E2E}" type="presParOf" srcId="{A276AE0C-9E3F-46F9-882F-58A608B9D70D}" destId="{BD000284-7AA3-4ADA-BA3F-491FE39BE5A1}" srcOrd="0" destOrd="0" presId="urn:microsoft.com/office/officeart/2008/layout/NameandTitleOrganizationalChart#1"/>
    <dgm:cxn modelId="{D7DE4F07-ABC8-4F53-BA2A-51BBF9287760}" type="presParOf" srcId="{BD000284-7AA3-4ADA-BA3F-491FE39BE5A1}" destId="{689558DE-9EB2-4DC3-B8FD-6F8164256037}" srcOrd="0" destOrd="0" presId="urn:microsoft.com/office/officeart/2008/layout/NameandTitleOrganizationalChart#1"/>
    <dgm:cxn modelId="{68069DDD-6EC5-4419-8399-DEB01CF37099}" type="presParOf" srcId="{BD000284-7AA3-4ADA-BA3F-491FE39BE5A1}" destId="{2668B857-36BC-4644-B673-2CD5A69A3269}" srcOrd="1" destOrd="0" presId="urn:microsoft.com/office/officeart/2008/layout/NameandTitleOrganizationalChart#1"/>
    <dgm:cxn modelId="{913AAE79-F11B-472F-B0AF-AB7DE1CAD3D0}" type="presParOf" srcId="{BD000284-7AA3-4ADA-BA3F-491FE39BE5A1}" destId="{1F797556-F6D2-4D6C-B067-BDCA4CAB0A2B}" srcOrd="2" destOrd="0" presId="urn:microsoft.com/office/officeart/2008/layout/NameandTitleOrganizationalChart#1"/>
    <dgm:cxn modelId="{4401975D-AF82-465F-A7DE-A1D0D4812193}" type="presParOf" srcId="{A276AE0C-9E3F-46F9-882F-58A608B9D70D}" destId="{8BC27A03-4FC7-4EC4-92EC-C04518693A2C}" srcOrd="1" destOrd="0" presId="urn:microsoft.com/office/officeart/2008/layout/NameandTitleOrganizationalChart#1"/>
    <dgm:cxn modelId="{94912B91-CC56-4DC1-8932-FE534BCDB3B7}" type="presParOf" srcId="{8BC27A03-4FC7-4EC4-92EC-C04518693A2C}" destId="{740868FD-79C8-4A22-845A-E54144A8CF45}" srcOrd="0" destOrd="0" presId="urn:microsoft.com/office/officeart/2008/layout/NameandTitleOrganizationalChart#1"/>
    <dgm:cxn modelId="{21E79E8A-5A99-4E17-B451-C6DA5FE8001B}" type="presParOf" srcId="{8BC27A03-4FC7-4EC4-92EC-C04518693A2C}" destId="{F85D8450-DA5B-437D-9BBD-8F3CC44456C6}" srcOrd="1" destOrd="0" presId="urn:microsoft.com/office/officeart/2008/layout/NameandTitleOrganizationalChart#1"/>
    <dgm:cxn modelId="{64176A09-A4EA-4A11-ADE6-D31F97BA0235}" type="presParOf" srcId="{F85D8450-DA5B-437D-9BBD-8F3CC44456C6}" destId="{CC15F683-CB7A-488B-BD4C-EEAB032B1F06}" srcOrd="0" destOrd="0" presId="urn:microsoft.com/office/officeart/2008/layout/NameandTitleOrganizationalChart#1"/>
    <dgm:cxn modelId="{3AB1EA51-EBB3-4BCB-B818-1255C30E4D58}" type="presParOf" srcId="{CC15F683-CB7A-488B-BD4C-EEAB032B1F06}" destId="{24A8B904-E271-4D37-A285-798A3CDB3B7F}" srcOrd="0" destOrd="0" presId="urn:microsoft.com/office/officeart/2008/layout/NameandTitleOrganizationalChart#1"/>
    <dgm:cxn modelId="{DCDD4701-AA9A-4063-84C6-E8B2ED6680CF}" type="presParOf" srcId="{CC15F683-CB7A-488B-BD4C-EEAB032B1F06}" destId="{BBBA02DA-FDF1-46A4-9E2C-9B3076C1CCAC}" srcOrd="1" destOrd="0" presId="urn:microsoft.com/office/officeart/2008/layout/NameandTitleOrganizationalChart#1"/>
    <dgm:cxn modelId="{3CC6E68B-64CD-4051-B54C-AC85F9992A26}" type="presParOf" srcId="{CC15F683-CB7A-488B-BD4C-EEAB032B1F06}" destId="{92904C1B-6282-46FE-B7AD-80440725B172}" srcOrd="2" destOrd="0" presId="urn:microsoft.com/office/officeart/2008/layout/NameandTitleOrganizationalChart#1"/>
    <dgm:cxn modelId="{243F4BA4-0F5F-4AF7-9A12-D44FEA9E4748}" type="presParOf" srcId="{F85D8450-DA5B-437D-9BBD-8F3CC44456C6}" destId="{AF8A877F-E015-498E-9314-9E30A9E598C0}" srcOrd="1" destOrd="0" presId="urn:microsoft.com/office/officeart/2008/layout/NameandTitleOrganizationalChart#1"/>
    <dgm:cxn modelId="{6DEB1D04-AED5-4542-9524-79F1A781BA86}" type="presParOf" srcId="{AF8A877F-E015-498E-9314-9E30A9E598C0}" destId="{12EE2697-4787-4136-A559-8AD4C0EC7C70}" srcOrd="0" destOrd="0" presId="urn:microsoft.com/office/officeart/2008/layout/NameandTitleOrganizationalChart#1"/>
    <dgm:cxn modelId="{7287F386-9D2C-4AF4-88F4-244D12CAF389}" type="presParOf" srcId="{AF8A877F-E015-498E-9314-9E30A9E598C0}" destId="{7AB81060-2E0D-490D-9C0C-C7F95DCB4EBE}" srcOrd="1" destOrd="0" presId="urn:microsoft.com/office/officeart/2008/layout/NameandTitleOrganizationalChart#1"/>
    <dgm:cxn modelId="{954BED35-72AA-4AD0-B8D5-A0894BAF1B55}" type="presParOf" srcId="{7AB81060-2E0D-490D-9C0C-C7F95DCB4EBE}" destId="{3A2A4DFB-CBBF-4560-999A-1485F4FFEDF8}" srcOrd="0" destOrd="0" presId="urn:microsoft.com/office/officeart/2008/layout/NameandTitleOrganizationalChart#1"/>
    <dgm:cxn modelId="{87C76D23-0D4D-45DE-AB78-0A0F8C7D814A}" type="presParOf" srcId="{3A2A4DFB-CBBF-4560-999A-1485F4FFEDF8}" destId="{ABB4013E-4C59-4EC3-B5BB-AB6765F10768}" srcOrd="0" destOrd="0" presId="urn:microsoft.com/office/officeart/2008/layout/NameandTitleOrganizationalChart#1"/>
    <dgm:cxn modelId="{5424CBF0-B720-433A-8439-8605B05FE59E}" type="presParOf" srcId="{3A2A4DFB-CBBF-4560-999A-1485F4FFEDF8}" destId="{42BAF4A2-C245-4E21-8021-A7A9000BE5EC}" srcOrd="1" destOrd="0" presId="urn:microsoft.com/office/officeart/2008/layout/NameandTitleOrganizationalChart#1"/>
    <dgm:cxn modelId="{A81CBA98-CC99-464A-9FE4-51CE9783E751}" type="presParOf" srcId="{3A2A4DFB-CBBF-4560-999A-1485F4FFEDF8}" destId="{117ECB4A-73F5-476D-A088-8F8444FFA2BB}" srcOrd="2" destOrd="0" presId="urn:microsoft.com/office/officeart/2008/layout/NameandTitleOrganizationalChart#1"/>
    <dgm:cxn modelId="{C1C83F29-9826-4052-922C-A81E2AF998E5}" type="presParOf" srcId="{7AB81060-2E0D-490D-9C0C-C7F95DCB4EBE}" destId="{6835FFB7-7D07-47D1-B521-59D15C2385A1}" srcOrd="1" destOrd="0" presId="urn:microsoft.com/office/officeart/2008/layout/NameandTitleOrganizationalChart#1"/>
    <dgm:cxn modelId="{A6C9262A-82A4-4F9B-9419-42D8975FD45E}" type="presParOf" srcId="{6835FFB7-7D07-47D1-B521-59D15C2385A1}" destId="{F68475BD-7575-4683-A26C-09CA59B43926}" srcOrd="0" destOrd="0" presId="urn:microsoft.com/office/officeart/2008/layout/NameandTitleOrganizationalChart#1"/>
    <dgm:cxn modelId="{A664A74A-AC32-4579-A0D5-60BCC79DFEEC}" type="presParOf" srcId="{6835FFB7-7D07-47D1-B521-59D15C2385A1}" destId="{820E2E10-559A-4F5A-A029-FCFD0F117B5B}" srcOrd="1" destOrd="0" presId="urn:microsoft.com/office/officeart/2008/layout/NameandTitleOrganizationalChart#1"/>
    <dgm:cxn modelId="{A2BCB492-58BA-45DF-A094-D866F93B5492}" type="presParOf" srcId="{820E2E10-559A-4F5A-A029-FCFD0F117B5B}" destId="{7E06EDF3-8074-44D7-B112-735AA2962B2B}" srcOrd="0" destOrd="0" presId="urn:microsoft.com/office/officeart/2008/layout/NameandTitleOrganizationalChart#1"/>
    <dgm:cxn modelId="{B76BE9C4-4832-42B1-98DF-2B68A439851B}" type="presParOf" srcId="{7E06EDF3-8074-44D7-B112-735AA2962B2B}" destId="{AE9DBF48-CE99-410D-B341-71F2F3660688}" srcOrd="0" destOrd="0" presId="urn:microsoft.com/office/officeart/2008/layout/NameandTitleOrganizationalChart#1"/>
    <dgm:cxn modelId="{CAF954A1-8D97-4600-B89A-3E6758A241F2}" type="presParOf" srcId="{7E06EDF3-8074-44D7-B112-735AA2962B2B}" destId="{33AED4A0-59B7-4C09-8095-FED5ABD72470}" srcOrd="1" destOrd="0" presId="urn:microsoft.com/office/officeart/2008/layout/NameandTitleOrganizationalChart#1"/>
    <dgm:cxn modelId="{987163D5-FA3D-4839-A6CF-17E47420A073}" type="presParOf" srcId="{7E06EDF3-8074-44D7-B112-735AA2962B2B}" destId="{1BA0CD89-7D7E-4EF3-B0D0-FBA879CB3FA7}" srcOrd="2" destOrd="0" presId="urn:microsoft.com/office/officeart/2008/layout/NameandTitleOrganizationalChart#1"/>
    <dgm:cxn modelId="{F3C1E595-FF76-46F6-BD68-75D61871BCCD}" type="presParOf" srcId="{820E2E10-559A-4F5A-A029-FCFD0F117B5B}" destId="{6E257D3C-BAF4-4742-9733-AF3438D297D3}" srcOrd="1" destOrd="0" presId="urn:microsoft.com/office/officeart/2008/layout/NameandTitleOrganizationalChart#1"/>
    <dgm:cxn modelId="{12A31485-DA51-48C6-9AB2-92C1D3F2A1E4}" type="presParOf" srcId="{820E2E10-559A-4F5A-A029-FCFD0F117B5B}" destId="{7D31C45B-8F73-433D-B3DD-79AB56551280}" srcOrd="2" destOrd="0" presId="urn:microsoft.com/office/officeart/2008/layout/NameandTitleOrganizationalChart#1"/>
    <dgm:cxn modelId="{7A735C51-C5F8-4B09-91FA-B661F1A94884}" type="presParOf" srcId="{7AB81060-2E0D-490D-9C0C-C7F95DCB4EBE}" destId="{534B772D-7631-4663-82E1-7D956F6DE373}" srcOrd="2" destOrd="0" presId="urn:microsoft.com/office/officeart/2008/layout/NameandTitleOrganizationalChart#1"/>
    <dgm:cxn modelId="{3E819F71-F53E-406F-8BB3-59E0EF5BABDA}" type="presParOf" srcId="{F85D8450-DA5B-437D-9BBD-8F3CC44456C6}" destId="{D3737801-EF3D-417C-96B8-B7B2F25B9047}" srcOrd="2" destOrd="0" presId="urn:microsoft.com/office/officeart/2008/layout/NameandTitleOrganizationalChart#1"/>
    <dgm:cxn modelId="{4FF4DC6A-7653-4ADA-AC0C-8C313055856F}" type="presParOf" srcId="{A276AE0C-9E3F-46F9-882F-58A608B9D70D}" destId="{2C44B71B-99A1-497F-96CC-E0DC7DB8B127}" srcOrd="2" destOrd="0" presId="urn:microsoft.com/office/officeart/2008/layout/NameandTitleOrganizationalChart#1"/>
    <dgm:cxn modelId="{212719D0-951B-4F5D-A5CA-BAB4B8408656}" type="presParOf" srcId="{2C44B71B-99A1-497F-96CC-E0DC7DB8B127}" destId="{326DAF57-78FD-4E1A-8FCF-5FABE020E7DF}" srcOrd="0" destOrd="0" presId="urn:microsoft.com/office/officeart/2008/layout/NameandTitleOrganizationalChart#1"/>
    <dgm:cxn modelId="{DD091D73-E2DD-4903-8B30-E7B567B72A81}" type="presParOf" srcId="{2C44B71B-99A1-497F-96CC-E0DC7DB8B127}" destId="{0C601DAC-540A-4237-81BD-4BFF041A7110}" srcOrd="1" destOrd="0" presId="urn:microsoft.com/office/officeart/2008/layout/NameandTitleOrganizationalChart#1"/>
    <dgm:cxn modelId="{B7053C0A-FD43-4399-929C-019D01A72E2A}" type="presParOf" srcId="{0C601DAC-540A-4237-81BD-4BFF041A7110}" destId="{20E64C06-9C64-4038-8ACD-37EBAEC6A363}" srcOrd="0" destOrd="0" presId="urn:microsoft.com/office/officeart/2008/layout/NameandTitleOrganizationalChart#1"/>
    <dgm:cxn modelId="{E61758C0-CB27-4410-81B5-7E9A51A091F6}" type="presParOf" srcId="{20E64C06-9C64-4038-8ACD-37EBAEC6A363}" destId="{D86703B8-1455-4C7D-A753-1099A9BDD456}" srcOrd="0" destOrd="0" presId="urn:microsoft.com/office/officeart/2008/layout/NameandTitleOrganizationalChart#1"/>
    <dgm:cxn modelId="{A22B13B6-B7BE-4DB1-9C1B-E75953583B50}" type="presParOf" srcId="{20E64C06-9C64-4038-8ACD-37EBAEC6A363}" destId="{38FBF267-422A-4534-9697-CC587523ECF3}" srcOrd="1" destOrd="0" presId="urn:microsoft.com/office/officeart/2008/layout/NameandTitleOrganizationalChart#1"/>
    <dgm:cxn modelId="{2B3D6D1F-CBC0-452F-A834-E4C25BB3FC44}" type="presParOf" srcId="{20E64C06-9C64-4038-8ACD-37EBAEC6A363}" destId="{23C6F4D0-147E-492D-8743-E5CF07B8BB59}" srcOrd="2" destOrd="0" presId="urn:microsoft.com/office/officeart/2008/layout/NameandTitleOrganizationalChart#1"/>
    <dgm:cxn modelId="{9176C97A-6138-47F8-BD3D-1B5E1B64AB12}" type="presParOf" srcId="{0C601DAC-540A-4237-81BD-4BFF041A7110}" destId="{6A6F505E-D7C0-4FB3-AAD7-9163561D1884}" srcOrd="1" destOrd="0" presId="urn:microsoft.com/office/officeart/2008/layout/NameandTitleOrganizationalChart#1"/>
    <dgm:cxn modelId="{79710C52-B0CC-4360-B7BB-D11B6C54C12C}" type="presParOf" srcId="{0C601DAC-540A-4237-81BD-4BFF041A7110}" destId="{E76F0EA5-EBBF-4CC9-8AA5-4CA97C40B2D3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3175C-6399-4052-9C04-E30A74148C19}">
      <dsp:nvSpPr>
        <dsp:cNvPr id="0" name=""/>
        <dsp:cNvSpPr/>
      </dsp:nvSpPr>
      <dsp:spPr>
        <a:xfrm>
          <a:off x="0" y="13256"/>
          <a:ext cx="8923776" cy="13356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B1AE2-FCCD-4B5C-9BCE-D390C217A23A}">
      <dsp:nvSpPr>
        <dsp:cNvPr id="0" name=""/>
        <dsp:cNvSpPr/>
      </dsp:nvSpPr>
      <dsp:spPr>
        <a:xfrm>
          <a:off x="1321931" y="542421"/>
          <a:ext cx="1865446" cy="760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F4FE9-CA0B-468C-BDA1-C53AAA5691E6}">
      <dsp:nvSpPr>
        <dsp:cNvPr id="0" name=""/>
        <dsp:cNvSpPr/>
      </dsp:nvSpPr>
      <dsp:spPr>
        <a:xfrm rot="10800000">
          <a:off x="268284" y="1301650"/>
          <a:ext cx="3989577" cy="41733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Возраст </a:t>
          </a:r>
          <a:r>
            <a:rPr lang="en-US" sz="2000" kern="1200" dirty="0">
              <a:latin typeface="Georgia" panose="02040502050405020303" pitchFamily="18" charset="0"/>
            </a:rPr>
            <a:t>≥ 21 </a:t>
          </a:r>
          <a:r>
            <a:rPr lang="ru-RU" sz="2000" kern="1200" dirty="0">
              <a:latin typeface="Georgia" panose="02040502050405020303" pitchFamily="18" charset="0"/>
            </a:rPr>
            <a:t>год</a:t>
          </a:r>
          <a:endParaRPr lang="en-US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Резерфорд от 0 до 6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Любые поражения в </a:t>
          </a:r>
          <a:r>
            <a:rPr lang="ru-RU" sz="2000" kern="1200" dirty="0" err="1">
              <a:latin typeface="Georgia" panose="02040502050405020303" pitchFamily="18" charset="0"/>
            </a:rPr>
            <a:t>ПБА</a:t>
          </a:r>
          <a:r>
            <a:rPr lang="ru-RU" sz="2000" kern="1200" dirty="0">
              <a:latin typeface="Georgia" panose="02040502050405020303" pitchFamily="18" charset="0"/>
            </a:rPr>
            <a:t> или подколенной артерии и проксимальных 200 мм большеберцовых артерий</a:t>
          </a:r>
          <a:endParaRPr lang="en-SG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Приток без повреждений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000" kern="1200" dirty="0">
            <a:latin typeface="Georgia" panose="02040502050405020303" pitchFamily="18" charset="0"/>
          </a:endParaRP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Хороший отток</a:t>
          </a:r>
          <a:endParaRPr lang="en-SG" sz="2000" kern="1200" dirty="0">
            <a:latin typeface="Georgia" panose="02040502050405020303" pitchFamily="18" charset="0"/>
          </a:endParaRPr>
        </a:p>
      </dsp:txBody>
      <dsp:txXfrm rot="10800000">
        <a:off x="390977" y="1301650"/>
        <a:ext cx="3744191" cy="4050648"/>
      </dsp:txXfrm>
    </dsp:sp>
    <dsp:sp modelId="{5891C2FD-9AE7-4631-B5C9-756453A2EB02}">
      <dsp:nvSpPr>
        <dsp:cNvPr id="0" name=""/>
        <dsp:cNvSpPr/>
      </dsp:nvSpPr>
      <dsp:spPr>
        <a:xfrm>
          <a:off x="5376279" y="13248"/>
          <a:ext cx="2456262" cy="132607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22E9D-CB63-4081-93BE-43CB92BCB9F1}">
      <dsp:nvSpPr>
        <dsp:cNvPr id="0" name=""/>
        <dsp:cNvSpPr/>
      </dsp:nvSpPr>
      <dsp:spPr>
        <a:xfrm rot="10800000">
          <a:off x="4653228" y="1296916"/>
          <a:ext cx="3989577" cy="41951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Ожидаемая продолжительность жизни </a:t>
          </a:r>
          <a:r>
            <a:rPr lang="en-SG" sz="2000" kern="1200" dirty="0">
              <a:latin typeface="Georgia" panose="02040502050405020303" pitchFamily="18" charset="0"/>
            </a:rPr>
            <a:t>≤ 1 </a:t>
          </a:r>
          <a:r>
            <a:rPr lang="ru-RU" sz="2000" kern="1200" dirty="0">
              <a:latin typeface="Georgia" panose="02040502050405020303" pitchFamily="18" charset="0"/>
            </a:rPr>
            <a:t>года</a:t>
          </a:r>
          <a:endParaRPr lang="en-SG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SG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Неспособность успешно пересечь целевое поражение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Georgia" panose="02040502050405020303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Georgia" panose="02040502050405020303" pitchFamily="18" charset="0"/>
            </a:rPr>
            <a:t>Неудачное лечение обычным баллоном</a:t>
          </a:r>
          <a:endParaRPr lang="en-SG" sz="2000" kern="1200" dirty="0">
            <a:latin typeface="Georgia" panose="02040502050405020303" pitchFamily="18" charset="0"/>
          </a:endParaRPr>
        </a:p>
      </dsp:txBody>
      <dsp:txXfrm rot="10800000">
        <a:off x="4775921" y="1296916"/>
        <a:ext cx="3744191" cy="40725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3970722" y="825856"/>
          <a:ext cx="271209" cy="886027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4196211" y="4717068"/>
          <a:ext cx="91440" cy="4749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4196211" y="3419998"/>
          <a:ext cx="91440" cy="4749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4196211" y="825856"/>
          <a:ext cx="91440" cy="1772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3448037" y="3769"/>
          <a:ext cx="1587789" cy="822087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600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448037" y="3769"/>
        <a:ext cx="1587789" cy="822087"/>
      </dsp:txXfrm>
    </dsp:sp>
    <dsp:sp modelId="{2668B857-36BC-4644-B673-2CD5A69A3269}">
      <dsp:nvSpPr>
        <dsp:cNvPr id="0" name=""/>
        <dsp:cNvSpPr/>
      </dsp:nvSpPr>
      <dsp:spPr>
        <a:xfrm>
          <a:off x="3765594" y="643170"/>
          <a:ext cx="1429010" cy="274029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6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3765594" y="643170"/>
        <a:ext cx="1429010" cy="274029"/>
      </dsp:txXfrm>
    </dsp:sp>
    <dsp:sp modelId="{24A8B904-E271-4D37-A285-798A3CDB3B7F}">
      <dsp:nvSpPr>
        <dsp:cNvPr id="0" name=""/>
        <dsp:cNvSpPr/>
      </dsp:nvSpPr>
      <dsp:spPr>
        <a:xfrm>
          <a:off x="3448037" y="2597910"/>
          <a:ext cx="1587789" cy="822087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600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448037" y="2597910"/>
        <a:ext cx="1587789" cy="822087"/>
      </dsp:txXfrm>
    </dsp:sp>
    <dsp:sp modelId="{BBBA02DA-FDF1-46A4-9E2C-9B3076C1CCAC}">
      <dsp:nvSpPr>
        <dsp:cNvPr id="0" name=""/>
        <dsp:cNvSpPr/>
      </dsp:nvSpPr>
      <dsp:spPr>
        <a:xfrm>
          <a:off x="3765594" y="3237312"/>
          <a:ext cx="1429010" cy="274029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765594" y="3237312"/>
        <a:ext cx="1429010" cy="274029"/>
      </dsp:txXfrm>
    </dsp:sp>
    <dsp:sp modelId="{ABB4013E-4C59-4EC3-B5BB-AB6765F10768}">
      <dsp:nvSpPr>
        <dsp:cNvPr id="0" name=""/>
        <dsp:cNvSpPr/>
      </dsp:nvSpPr>
      <dsp:spPr>
        <a:xfrm>
          <a:off x="3448037" y="3894981"/>
          <a:ext cx="1587789" cy="822087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600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448037" y="3894981"/>
        <a:ext cx="1587789" cy="822087"/>
      </dsp:txXfrm>
    </dsp:sp>
    <dsp:sp modelId="{42BAF4A2-C245-4E21-8021-A7A9000BE5EC}">
      <dsp:nvSpPr>
        <dsp:cNvPr id="0" name=""/>
        <dsp:cNvSpPr/>
      </dsp:nvSpPr>
      <dsp:spPr>
        <a:xfrm>
          <a:off x="3765594" y="4534382"/>
          <a:ext cx="1429010" cy="274029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765594" y="4534382"/>
        <a:ext cx="1429010" cy="274029"/>
      </dsp:txXfrm>
    </dsp:sp>
    <dsp:sp modelId="{AE9DBF48-CE99-410D-B341-71F2F3660688}">
      <dsp:nvSpPr>
        <dsp:cNvPr id="0" name=""/>
        <dsp:cNvSpPr/>
      </dsp:nvSpPr>
      <dsp:spPr>
        <a:xfrm>
          <a:off x="3448037" y="5192052"/>
          <a:ext cx="1587789" cy="822087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600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rgbClr val="FF0000"/>
              </a:solidFill>
              <a:ea typeface="+mn-ea"/>
              <a:cs typeface="+mn-cs"/>
            </a:rPr>
            <a:t>Данные 6-месячного наблюдения</a:t>
          </a:r>
          <a:endParaRPr lang="en-SG" sz="15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448037" y="5192052"/>
        <a:ext cx="1587789" cy="822087"/>
      </dsp:txXfrm>
    </dsp:sp>
    <dsp:sp modelId="{33AED4A0-59B7-4C09-8095-FED5ABD72470}">
      <dsp:nvSpPr>
        <dsp:cNvPr id="0" name=""/>
        <dsp:cNvSpPr/>
      </dsp:nvSpPr>
      <dsp:spPr>
        <a:xfrm>
          <a:off x="3765594" y="5831453"/>
          <a:ext cx="1429010" cy="274029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765594" y="5831453"/>
        <a:ext cx="1429010" cy="274029"/>
      </dsp:txXfrm>
    </dsp:sp>
    <dsp:sp modelId="{D86703B8-1455-4C7D-A753-1099A9BDD456}">
      <dsp:nvSpPr>
        <dsp:cNvPr id="0" name=""/>
        <dsp:cNvSpPr/>
      </dsp:nvSpPr>
      <dsp:spPr>
        <a:xfrm>
          <a:off x="2382932" y="1300840"/>
          <a:ext cx="1587789" cy="822087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1600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19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2382932" y="1300840"/>
        <a:ext cx="1587789" cy="822087"/>
      </dsp:txXfrm>
    </dsp:sp>
    <dsp:sp modelId="{38FBF267-422A-4534-9697-CC587523ECF3}">
      <dsp:nvSpPr>
        <dsp:cNvPr id="0" name=""/>
        <dsp:cNvSpPr/>
      </dsp:nvSpPr>
      <dsp:spPr>
        <a:xfrm>
          <a:off x="2700490" y="1940241"/>
          <a:ext cx="1429010" cy="274029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2700490" y="1940241"/>
        <a:ext cx="1429010" cy="2740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3690292" y="808131"/>
          <a:ext cx="266325" cy="870070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3910898" y="4629265"/>
          <a:ext cx="91440" cy="4664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3910898" y="3355553"/>
          <a:ext cx="91440" cy="4664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3910898" y="808131"/>
          <a:ext cx="91440" cy="1740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3177020" y="849"/>
          <a:ext cx="1559194" cy="807281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391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177020" y="849"/>
        <a:ext cx="1559194" cy="807281"/>
      </dsp:txXfrm>
    </dsp:sp>
    <dsp:sp modelId="{2668B857-36BC-4644-B673-2CD5A69A3269}">
      <dsp:nvSpPr>
        <dsp:cNvPr id="0" name=""/>
        <dsp:cNvSpPr/>
      </dsp:nvSpPr>
      <dsp:spPr>
        <a:xfrm>
          <a:off x="3488859" y="628735"/>
          <a:ext cx="1403274" cy="269093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6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3488859" y="628735"/>
        <a:ext cx="1403274" cy="269093"/>
      </dsp:txXfrm>
    </dsp:sp>
    <dsp:sp modelId="{24A8B904-E271-4D37-A285-798A3CDB3B7F}">
      <dsp:nvSpPr>
        <dsp:cNvPr id="0" name=""/>
        <dsp:cNvSpPr/>
      </dsp:nvSpPr>
      <dsp:spPr>
        <a:xfrm>
          <a:off x="3177020" y="2548272"/>
          <a:ext cx="1559194" cy="807281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391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Зарегистрировано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177020" y="2548272"/>
        <a:ext cx="1559194" cy="807281"/>
      </dsp:txXfrm>
    </dsp:sp>
    <dsp:sp modelId="{BBBA02DA-FDF1-46A4-9E2C-9B3076C1CCAC}">
      <dsp:nvSpPr>
        <dsp:cNvPr id="0" name=""/>
        <dsp:cNvSpPr/>
      </dsp:nvSpPr>
      <dsp:spPr>
        <a:xfrm>
          <a:off x="3488859" y="3176157"/>
          <a:ext cx="1403274" cy="269093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488859" y="3176157"/>
        <a:ext cx="1403274" cy="269093"/>
      </dsp:txXfrm>
    </dsp:sp>
    <dsp:sp modelId="{ABB4013E-4C59-4EC3-B5BB-AB6765F10768}">
      <dsp:nvSpPr>
        <dsp:cNvPr id="0" name=""/>
        <dsp:cNvSpPr/>
      </dsp:nvSpPr>
      <dsp:spPr>
        <a:xfrm>
          <a:off x="3177020" y="3821983"/>
          <a:ext cx="1559194" cy="807281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391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5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177020" y="3821983"/>
        <a:ext cx="1559194" cy="807281"/>
      </dsp:txXfrm>
    </dsp:sp>
    <dsp:sp modelId="{42BAF4A2-C245-4E21-8021-A7A9000BE5EC}">
      <dsp:nvSpPr>
        <dsp:cNvPr id="0" name=""/>
        <dsp:cNvSpPr/>
      </dsp:nvSpPr>
      <dsp:spPr>
        <a:xfrm>
          <a:off x="3488859" y="4449869"/>
          <a:ext cx="1403274" cy="269093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488859" y="4449869"/>
        <a:ext cx="1403274" cy="269093"/>
      </dsp:txXfrm>
    </dsp:sp>
    <dsp:sp modelId="{AE9DBF48-CE99-410D-B341-71F2F3660688}">
      <dsp:nvSpPr>
        <dsp:cNvPr id="0" name=""/>
        <dsp:cNvSpPr/>
      </dsp:nvSpPr>
      <dsp:spPr>
        <a:xfrm>
          <a:off x="3177020" y="5095694"/>
          <a:ext cx="1559194" cy="807281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11391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>
              <a:solidFill>
                <a:srgbClr val="FF0000"/>
              </a:solidFill>
              <a:ea typeface="+mn-ea"/>
              <a:cs typeface="+mn-cs"/>
            </a:rPr>
            <a:t>Данные 6-месячного наблюдения</a:t>
          </a:r>
          <a:endParaRPr lang="en-SG" sz="15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177020" y="5095694"/>
        <a:ext cx="1559194" cy="807281"/>
      </dsp:txXfrm>
    </dsp:sp>
    <dsp:sp modelId="{33AED4A0-59B7-4C09-8095-FED5ABD72470}">
      <dsp:nvSpPr>
        <dsp:cNvPr id="0" name=""/>
        <dsp:cNvSpPr/>
      </dsp:nvSpPr>
      <dsp:spPr>
        <a:xfrm>
          <a:off x="3488859" y="5723580"/>
          <a:ext cx="1403274" cy="269093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8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3488859" y="5723580"/>
        <a:ext cx="1403274" cy="269093"/>
      </dsp:txXfrm>
    </dsp:sp>
    <dsp:sp modelId="{D86703B8-1455-4C7D-A753-1099A9BDD456}">
      <dsp:nvSpPr>
        <dsp:cNvPr id="0" name=""/>
        <dsp:cNvSpPr/>
      </dsp:nvSpPr>
      <dsp:spPr>
        <a:xfrm>
          <a:off x="2131098" y="1274561"/>
          <a:ext cx="1559194" cy="807281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39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18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2131098" y="1274561"/>
        <a:ext cx="1559194" cy="807281"/>
      </dsp:txXfrm>
    </dsp:sp>
    <dsp:sp modelId="{38FBF267-422A-4534-9697-CC587523ECF3}">
      <dsp:nvSpPr>
        <dsp:cNvPr id="0" name=""/>
        <dsp:cNvSpPr/>
      </dsp:nvSpPr>
      <dsp:spPr>
        <a:xfrm>
          <a:off x="2442937" y="1902446"/>
          <a:ext cx="1403274" cy="269093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8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2442937" y="1902446"/>
        <a:ext cx="1403274" cy="269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68915" y="4872244"/>
          <a:ext cx="91440" cy="5309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68915" y="3558890"/>
          <a:ext cx="91440" cy="4577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073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4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073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Зарегистрировано</a:t>
          </a:r>
          <a:endParaRPr lang="en-SG" sz="14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 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88386" y="4016654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073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4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88386" y="4016654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12073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4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rgbClr val="FF0000"/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F446A-6996-4A46-8AC7-EDD1753BED4D}">
      <dsp:nvSpPr>
        <dsp:cNvPr id="0" name=""/>
        <dsp:cNvSpPr/>
      </dsp:nvSpPr>
      <dsp:spPr>
        <a:xfrm>
          <a:off x="389982" y="1038"/>
          <a:ext cx="2023584" cy="12141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Georgia" panose="02040502050405020303" pitchFamily="18" charset="0"/>
            </a:rPr>
            <a:t>Баллон, покрытый </a:t>
          </a:r>
          <a:r>
            <a:rPr lang="ru-RU" sz="1400" kern="1200" dirty="0" err="1">
              <a:latin typeface="Georgia" panose="02040502050405020303" pitchFamily="18" charset="0"/>
            </a:rPr>
            <a:t>сиролимусом</a:t>
          </a:r>
          <a:r>
            <a:rPr lang="ru-RU" sz="1400" kern="1200" dirty="0">
              <a:latin typeface="Georgia" panose="02040502050405020303" pitchFamily="18" charset="0"/>
            </a:rPr>
            <a:t>, не использовался</a:t>
          </a:r>
          <a:endParaRPr lang="en-SG" sz="1400" kern="1200" dirty="0">
            <a:latin typeface="Georgia" panose="02040502050405020303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kern="1200" dirty="0">
              <a:latin typeface="Georgia" panose="02040502050405020303" pitchFamily="18" charset="0"/>
            </a:rPr>
            <a:t>(</a:t>
          </a:r>
          <a:r>
            <a:rPr lang="ru-RU" sz="1400" kern="1200" dirty="0">
              <a:latin typeface="Georgia" panose="02040502050405020303" pitchFamily="18" charset="0"/>
            </a:rPr>
            <a:t>кол-во</a:t>
          </a:r>
          <a:r>
            <a:rPr lang="en-SG" sz="1400" kern="1200" dirty="0">
              <a:latin typeface="Georgia" panose="02040502050405020303" pitchFamily="18" charset="0"/>
            </a:rPr>
            <a:t>=2)</a:t>
          </a:r>
        </a:p>
      </dsp:txBody>
      <dsp:txXfrm>
        <a:off x="389982" y="1038"/>
        <a:ext cx="2023584" cy="1214150"/>
      </dsp:txXfrm>
    </dsp:sp>
    <dsp:sp modelId="{C0C10E30-7BD1-48BA-8DE0-88E3AB574956}">
      <dsp:nvSpPr>
        <dsp:cNvPr id="0" name=""/>
        <dsp:cNvSpPr/>
      </dsp:nvSpPr>
      <dsp:spPr>
        <a:xfrm>
          <a:off x="2591601" y="0"/>
          <a:ext cx="2023584" cy="12141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Georgia" panose="02040502050405020303" pitchFamily="18" charset="0"/>
            </a:rPr>
            <a:t>Невозможно получить остаточный стеноз &lt;30</a:t>
          </a:r>
          <a:r>
            <a:rPr lang="en-SG" sz="1400" kern="1200" dirty="0">
              <a:latin typeface="Georgia" panose="02040502050405020303" pitchFamily="18" charset="0"/>
            </a:rPr>
            <a:t>%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kern="1200" dirty="0">
              <a:latin typeface="Georgia" panose="02040502050405020303" pitchFamily="18" charset="0"/>
            </a:rPr>
            <a:t>(</a:t>
          </a:r>
          <a:r>
            <a:rPr lang="ru-RU" sz="1400" kern="1200" dirty="0">
              <a:latin typeface="Georgia" panose="02040502050405020303" pitchFamily="18" charset="0"/>
            </a:rPr>
            <a:t>кол-во</a:t>
          </a:r>
          <a:r>
            <a:rPr lang="en-SG" sz="1400" kern="1200" dirty="0">
              <a:latin typeface="Georgia" panose="02040502050405020303" pitchFamily="18" charset="0"/>
            </a:rPr>
            <a:t>=1)</a:t>
          </a:r>
          <a:endParaRPr sz="1400" kern="1200" dirty="0">
            <a:latin typeface="Georgia" panose="02040502050405020303" pitchFamily="18" charset="0"/>
          </a:endParaRPr>
        </a:p>
      </dsp:txBody>
      <dsp:txXfrm>
        <a:off x="2591601" y="0"/>
        <a:ext cx="2023584" cy="1214150"/>
      </dsp:txXfrm>
    </dsp:sp>
    <dsp:sp modelId="{ECE38CB6-AE32-4DCF-A378-444AA847E7B6}">
      <dsp:nvSpPr>
        <dsp:cNvPr id="0" name=""/>
        <dsp:cNvSpPr/>
      </dsp:nvSpPr>
      <dsp:spPr>
        <a:xfrm>
          <a:off x="1502953" y="1417547"/>
          <a:ext cx="2023584" cy="12141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Georgia" panose="02040502050405020303" pitchFamily="18" charset="0"/>
            </a:rPr>
            <a:t>Рассечение с ограничением кровотока ниже коленной артерии</a:t>
          </a:r>
          <a:endParaRPr lang="en-SG" sz="1400" kern="1200" dirty="0">
            <a:latin typeface="Georgia" panose="02040502050405020303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400" kern="1200" dirty="0">
              <a:latin typeface="Georgia" panose="02040502050405020303" pitchFamily="18" charset="0"/>
            </a:rPr>
            <a:t>(</a:t>
          </a:r>
          <a:r>
            <a:rPr lang="ru-RU" sz="1400" kern="1200" dirty="0">
              <a:latin typeface="Georgia" panose="02040502050405020303" pitchFamily="18" charset="0"/>
            </a:rPr>
            <a:t>кол-во</a:t>
          </a:r>
          <a:r>
            <a:rPr lang="en-SG" sz="1400" kern="1200" dirty="0">
              <a:latin typeface="Georgia" panose="02040502050405020303" pitchFamily="18" charset="0"/>
            </a:rPr>
            <a:t>=2)</a:t>
          </a:r>
        </a:p>
      </dsp:txBody>
      <dsp:txXfrm>
        <a:off x="1502953" y="1417547"/>
        <a:ext cx="2023584" cy="1214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F446A-6996-4A46-8AC7-EDD1753BED4D}">
      <dsp:nvSpPr>
        <dsp:cNvPr id="0" name=""/>
        <dsp:cNvSpPr/>
      </dsp:nvSpPr>
      <dsp:spPr>
        <a:xfrm>
          <a:off x="2250" y="4046"/>
          <a:ext cx="2629076" cy="9106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err="1">
              <a:latin typeface="Georgia" panose="02040502050405020303" pitchFamily="18" charset="0"/>
            </a:rPr>
            <a:t>Бедренно</a:t>
          </a:r>
          <a:r>
            <a:rPr lang="ru-RU" sz="1600" kern="1200" dirty="0">
              <a:latin typeface="Georgia" panose="02040502050405020303" pitchFamily="18" charset="0"/>
            </a:rPr>
            <a:t>-подколенный </a:t>
          </a:r>
          <a:r>
            <a:rPr lang="en-SG" sz="1600" kern="1200" dirty="0">
              <a:latin typeface="Georgia" panose="02040502050405020303" pitchFamily="18" charset="0"/>
            </a:rPr>
            <a:t>(</a:t>
          </a:r>
          <a:r>
            <a:rPr lang="ru-RU" sz="1600" kern="1200" dirty="0">
              <a:latin typeface="Georgia" panose="02040502050405020303" pitchFamily="18" charset="0"/>
            </a:rPr>
            <a:t>кол-во</a:t>
          </a:r>
          <a:r>
            <a:rPr lang="en-SG" sz="1600" kern="1200" dirty="0">
              <a:latin typeface="Georgia" panose="02040502050405020303" pitchFamily="18" charset="0"/>
            </a:rPr>
            <a:t>=20)</a:t>
          </a:r>
        </a:p>
      </dsp:txBody>
      <dsp:txXfrm>
        <a:off x="2250" y="4046"/>
        <a:ext cx="2629076" cy="910612"/>
      </dsp:txXfrm>
    </dsp:sp>
    <dsp:sp modelId="{C0C10E30-7BD1-48BA-8DE0-88E3AB574956}">
      <dsp:nvSpPr>
        <dsp:cNvPr id="0" name=""/>
        <dsp:cNvSpPr/>
      </dsp:nvSpPr>
      <dsp:spPr>
        <a:xfrm>
          <a:off x="2764852" y="813"/>
          <a:ext cx="2244144" cy="9106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eorgia" panose="02040502050405020303" pitchFamily="18" charset="0"/>
            </a:rPr>
            <a:t>Ниже колена </a:t>
          </a:r>
          <a:endParaRPr lang="en-US" sz="1600" kern="1200" dirty="0">
            <a:latin typeface="Georgia" panose="02040502050405020303" pitchFamily="18" charset="0"/>
          </a:endParaRP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600" kern="1200" dirty="0">
              <a:latin typeface="Georgia" panose="02040502050405020303" pitchFamily="18" charset="0"/>
            </a:rPr>
            <a:t>(</a:t>
          </a:r>
          <a:r>
            <a:rPr lang="ru-RU" sz="1600" kern="1200" dirty="0">
              <a:latin typeface="Georgia" panose="02040502050405020303" pitchFamily="18" charset="0"/>
            </a:rPr>
            <a:t>кол-во</a:t>
          </a:r>
          <a:r>
            <a:rPr lang="en-SG" sz="1600" kern="1200" dirty="0">
              <a:latin typeface="Georgia" panose="02040502050405020303" pitchFamily="18" charset="0"/>
            </a:rPr>
            <a:t>=30)</a:t>
          </a:r>
          <a:endParaRPr sz="1600" kern="1200" dirty="0">
            <a:latin typeface="Georgia" panose="02040502050405020303" pitchFamily="18" charset="0"/>
          </a:endParaRPr>
        </a:p>
      </dsp:txBody>
      <dsp:txXfrm>
        <a:off x="2764852" y="813"/>
        <a:ext cx="2244144" cy="9106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15878" y="66788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15878" y="667888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DAF57-78FD-4E1A-8FCF-5FABE020E7DF}">
      <dsp:nvSpPr>
        <dsp:cNvPr id="0" name=""/>
        <dsp:cNvSpPr/>
      </dsp:nvSpPr>
      <dsp:spPr>
        <a:xfrm>
          <a:off x="5041560" y="859028"/>
          <a:ext cx="282262" cy="922135"/>
        </a:xfrm>
        <a:custGeom>
          <a:avLst/>
          <a:gdLst/>
          <a:ahLst/>
          <a:cxnLst/>
          <a:rect l="0" t="0" r="0" b="0"/>
          <a:pathLst>
            <a:path>
              <a:moveTo>
                <a:pt x="256574" y="0"/>
              </a:moveTo>
              <a:lnTo>
                <a:pt x="256574" y="838215"/>
              </a:lnTo>
              <a:lnTo>
                <a:pt x="0" y="838215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475BD-7575-4683-A26C-09CA59B43926}">
      <dsp:nvSpPr>
        <dsp:cNvPr id="0" name=""/>
        <dsp:cNvSpPr/>
      </dsp:nvSpPr>
      <dsp:spPr>
        <a:xfrm>
          <a:off x="5278103" y="490882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E2697-4787-4136-A559-8AD4C0EC7C70}">
      <dsp:nvSpPr>
        <dsp:cNvPr id="0" name=""/>
        <dsp:cNvSpPr/>
      </dsp:nvSpPr>
      <dsp:spPr>
        <a:xfrm>
          <a:off x="5278103" y="3558890"/>
          <a:ext cx="91440" cy="4943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9352"/>
              </a:lnTo>
            </a:path>
          </a:pathLst>
        </a:custGeom>
        <a:noFill/>
        <a:ln w="25400" cap="flat" cmpd="sng" algn="ctr">
          <a:solidFill>
            <a:srgbClr val="AAADB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868FD-79C8-4A22-845A-E54144A8CF45}">
      <dsp:nvSpPr>
        <dsp:cNvPr id="0" name=""/>
        <dsp:cNvSpPr/>
      </dsp:nvSpPr>
      <dsp:spPr>
        <a:xfrm>
          <a:off x="5278103" y="859028"/>
          <a:ext cx="91440" cy="18442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6431"/>
              </a:lnTo>
            </a:path>
          </a:pathLst>
        </a:custGeom>
        <a:noFill/>
        <a:ln w="25400" cap="flat" cmpd="sng" algn="ctr">
          <a:solidFill>
            <a:srgbClr val="AAADB1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558DE-9EB2-4DC3-B8FD-6F8164256037}">
      <dsp:nvSpPr>
        <dsp:cNvPr id="0" name=""/>
        <dsp:cNvSpPr/>
      </dsp:nvSpPr>
      <dsp:spPr>
        <a:xfrm>
          <a:off x="4497574" y="3438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Прошедшие скрининг пациенты</a:t>
          </a:r>
          <a:endParaRPr lang="en-SG" sz="16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3438"/>
        <a:ext cx="1652497" cy="855589"/>
      </dsp:txXfrm>
    </dsp:sp>
    <dsp:sp modelId="{2668B857-36BC-4644-B673-2CD5A69A3269}">
      <dsp:nvSpPr>
        <dsp:cNvPr id="0" name=""/>
        <dsp:cNvSpPr/>
      </dsp:nvSpPr>
      <dsp:spPr>
        <a:xfrm>
          <a:off x="4828074" y="668897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7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55</a:t>
          </a:r>
        </a:p>
      </dsp:txBody>
      <dsp:txXfrm>
        <a:off x="4828074" y="668897"/>
        <a:ext cx="1487247" cy="285196"/>
      </dsp:txXfrm>
    </dsp:sp>
    <dsp:sp modelId="{24A8B904-E271-4D37-A285-798A3CDB3B7F}">
      <dsp:nvSpPr>
        <dsp:cNvPr id="0" name=""/>
        <dsp:cNvSpPr/>
      </dsp:nvSpPr>
      <dsp:spPr>
        <a:xfrm>
          <a:off x="4497574" y="270330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FF0000"/>
              </a:solidFill>
              <a:ea typeface="+mn-ea"/>
              <a:cs typeface="+mn-cs"/>
            </a:rPr>
            <a:t>Зарегистрировано</a:t>
          </a:r>
          <a:endParaRPr lang="en-SG" sz="1600" b="0" i="0" kern="1200" dirty="0">
            <a:solidFill>
              <a:srgbClr val="FF0000"/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2703300"/>
        <a:ext cx="1652497" cy="855589"/>
      </dsp:txXfrm>
    </dsp:sp>
    <dsp:sp modelId="{BBBA02DA-FDF1-46A4-9E2C-9B3076C1CCAC}">
      <dsp:nvSpPr>
        <dsp:cNvPr id="0" name=""/>
        <dsp:cNvSpPr/>
      </dsp:nvSpPr>
      <dsp:spPr>
        <a:xfrm>
          <a:off x="4828074" y="336875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rgbClr val="FF0000"/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3368759"/>
        <a:ext cx="1487247" cy="285196"/>
      </dsp:txXfrm>
    </dsp:sp>
    <dsp:sp modelId="{ABB4013E-4C59-4EC3-B5BB-AB6765F10768}">
      <dsp:nvSpPr>
        <dsp:cNvPr id="0" name=""/>
        <dsp:cNvSpPr/>
      </dsp:nvSpPr>
      <dsp:spPr>
        <a:xfrm>
          <a:off x="4497574" y="4053230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30-дневные данные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4053230"/>
        <a:ext cx="1652497" cy="855589"/>
      </dsp:txXfrm>
    </dsp:sp>
    <dsp:sp modelId="{42BAF4A2-C245-4E21-8021-A7A9000BE5EC}">
      <dsp:nvSpPr>
        <dsp:cNvPr id="0" name=""/>
        <dsp:cNvSpPr/>
      </dsp:nvSpPr>
      <dsp:spPr>
        <a:xfrm>
          <a:off x="4828074" y="4718689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4718689"/>
        <a:ext cx="1487247" cy="285196"/>
      </dsp:txXfrm>
    </dsp:sp>
    <dsp:sp modelId="{AE9DBF48-CE99-410D-B341-71F2F3660688}">
      <dsp:nvSpPr>
        <dsp:cNvPr id="0" name=""/>
        <dsp:cNvSpPr/>
      </dsp:nvSpPr>
      <dsp:spPr>
        <a:xfrm>
          <a:off x="4497574" y="5403161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2073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chemeClr val="bg1">
                  <a:lumMod val="65000"/>
                </a:schemeClr>
              </a:solidFill>
              <a:ea typeface="+mn-ea"/>
              <a:cs typeface="+mn-cs"/>
            </a:rPr>
            <a:t>Данные 6-месячного наблюдения</a:t>
          </a:r>
          <a:endParaRPr lang="en-SG" sz="1600" b="0" i="0" kern="1200" dirty="0">
            <a:solidFill>
              <a:schemeClr val="bg1">
                <a:lumMod val="65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4497574" y="5403161"/>
        <a:ext cx="1652497" cy="855589"/>
      </dsp:txXfrm>
    </dsp:sp>
    <dsp:sp modelId="{33AED4A0-59B7-4C09-8095-FED5ABD72470}">
      <dsp:nvSpPr>
        <dsp:cNvPr id="0" name=""/>
        <dsp:cNvSpPr/>
      </dsp:nvSpPr>
      <dsp:spPr>
        <a:xfrm>
          <a:off x="4828074" y="6068620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1900" b="0" i="0" kern="1200" dirty="0">
              <a:solidFill>
                <a:schemeClr val="bg1">
                  <a:lumMod val="65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50</a:t>
          </a:r>
        </a:p>
      </dsp:txBody>
      <dsp:txXfrm>
        <a:off x="4828074" y="6068620"/>
        <a:ext cx="1487247" cy="285196"/>
      </dsp:txXfrm>
    </dsp:sp>
    <dsp:sp modelId="{D86703B8-1455-4C7D-A753-1099A9BDD456}">
      <dsp:nvSpPr>
        <dsp:cNvPr id="0" name=""/>
        <dsp:cNvSpPr/>
      </dsp:nvSpPr>
      <dsp:spPr>
        <a:xfrm>
          <a:off x="3389063" y="1353369"/>
          <a:ext cx="1652497" cy="855589"/>
        </a:xfrm>
        <a:prstGeom prst="rect">
          <a:avLst/>
        </a:prstGeom>
        <a:gradFill rotWithShape="0">
          <a:gsLst>
            <a:gs pos="0">
              <a:srgbClr val="FFFFFF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FFFFFF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FFFFFF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073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ea typeface="+mn-ea"/>
              <a:cs typeface="+mn-cs"/>
            </a:rPr>
            <a:t>Неудачный скрининг</a:t>
          </a:r>
          <a:endParaRPr lang="en-SG" sz="2000" b="0" i="0" kern="1200" dirty="0">
            <a:solidFill>
              <a:schemeClr val="tx2">
                <a:lumMod val="40000"/>
                <a:lumOff val="60000"/>
              </a:schemeClr>
            </a:solidFill>
            <a:latin typeface="Georgia Regular" panose="02040502050405020303" pitchFamily="18" charset="0"/>
            <a:ea typeface="+mn-ea"/>
            <a:cs typeface="+mn-cs"/>
          </a:endParaRPr>
        </a:p>
      </dsp:txBody>
      <dsp:txXfrm>
        <a:off x="3389063" y="1353369"/>
        <a:ext cx="1652497" cy="855589"/>
      </dsp:txXfrm>
    </dsp:sp>
    <dsp:sp modelId="{38FBF267-422A-4534-9697-CC587523ECF3}">
      <dsp:nvSpPr>
        <dsp:cNvPr id="0" name=""/>
        <dsp:cNvSpPr/>
      </dsp:nvSpPr>
      <dsp:spPr>
        <a:xfrm>
          <a:off x="3719562" y="2018828"/>
          <a:ext cx="1487247" cy="285196"/>
        </a:xfrm>
        <a:prstGeom prst="rect">
          <a:avLst/>
        </a:prstGeom>
        <a:solidFill>
          <a:srgbClr val="AAADB1">
            <a:tint val="40000"/>
            <a:hueOff val="0"/>
            <a:satOff val="0"/>
            <a:lumOff val="0"/>
          </a:srgbClr>
        </a:solidFill>
        <a:ln w="9525" cap="flat" cmpd="sng" algn="ctr">
          <a:solidFill>
            <a:srgbClr val="AAADB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Кол-во</a:t>
          </a:r>
          <a:r>
            <a:rPr lang="en-SG" sz="2000" b="0" i="0" kern="1200" dirty="0">
              <a:solidFill>
                <a:schemeClr val="tx2">
                  <a:lumMod val="40000"/>
                  <a:lumOff val="60000"/>
                </a:schemeClr>
              </a:solidFill>
              <a:latin typeface="Georgia Regular" panose="02040502050405020303" pitchFamily="18" charset="0"/>
              <a:ea typeface="+mn-ea"/>
              <a:cs typeface="+mn-cs"/>
            </a:rPr>
            <a:t> = 5</a:t>
          </a:r>
        </a:p>
      </dsp:txBody>
      <dsp:txXfrm>
        <a:off x="3719562" y="2018828"/>
        <a:ext cx="1487247" cy="285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#4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#4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eorgia Regular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eorgia Regular" panose="02040502050405020303" pitchFamily="18" charset="0"/>
              </a:defRPr>
            </a:lvl1pPr>
          </a:lstStyle>
          <a:p>
            <a:fld id="{800C0BC3-55A9-47D7-A2F7-F39A77BF92D9}" type="datetimeFigureOut">
              <a:rPr lang="en-US" smtClean="0"/>
              <a:pPr/>
              <a:t>9/6/2021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eorgia Regular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eorgia Regular" panose="02040502050405020303" pitchFamily="18" charset="0"/>
              </a:defRPr>
            </a:lvl1pPr>
          </a:lstStyle>
          <a:p>
            <a:fld id="{AC77DAB3-C118-4AE6-B143-C74FD2CDB4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eorgia Regular" panose="02040502050405020303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eorgia Regular" panose="02040502050405020303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eorgia Regular" panose="020405020504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eorgia Regular" panose="020405020504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eorgia Regular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3)01515-2/fulltext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3)01515-2/fulltext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3)01515-2/fulltext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3)01515-2/fulltext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vascsurg.org/article/S0741-5214(13)01515-2/fulltext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6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31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>
                <a:solidFill>
                  <a:schemeClr val="tx1"/>
                </a:solidFill>
                <a:latin typeface="Georgia Regular" panose="02040502050405020303" pitchFamily="18" charset="0"/>
                <a:cs typeface="ヒラギノ角ゴ Pro W3"/>
              </a:rPr>
              <a:pPr algn="r" defTabSz="939800"/>
              <a:t>31</a:t>
            </a:fld>
            <a:endParaRPr lang="en-US" sz="1200" dirty="0">
              <a:solidFill>
                <a:schemeClr val="tx1"/>
              </a:solidFill>
              <a:latin typeface="Georgia Regular" panose="02040502050405020303" pitchFamily="18" charset="0"/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30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83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https://www.jvascsurg.org/article/S0741-5214%2813%2901515-2/fulltext</a:t>
            </a:r>
            <a:endParaRPr lang="it-IT" dirty="0"/>
          </a:p>
          <a:p>
            <a:endParaRPr lang="it-IT" dirty="0"/>
          </a:p>
          <a:p>
            <a:r>
              <a:rPr lang="ru-RU" dirty="0"/>
              <a:t>Резерфорд</a:t>
            </a:r>
          </a:p>
          <a:p>
            <a:r>
              <a:rPr lang="ru-RU" dirty="0"/>
              <a:t>Стадия 0 – бессимптомный</a:t>
            </a:r>
          </a:p>
          <a:p>
            <a:r>
              <a:rPr lang="ru-RU" dirty="0"/>
              <a:t>Стадия 1 - легкая хромота</a:t>
            </a:r>
          </a:p>
          <a:p>
            <a:r>
              <a:rPr lang="ru-RU" dirty="0"/>
              <a:t>Стадия 2 - Умеренная хромота - Расстояние, которое определяет легкую, среднюю и тяжелую хромоту, не указано в классификации Резерфорда, но упоминается в классификации </a:t>
            </a:r>
            <a:r>
              <a:rPr lang="ru-RU" dirty="0" err="1"/>
              <a:t>Фонтена</a:t>
            </a:r>
            <a:r>
              <a:rPr lang="ru-RU" dirty="0"/>
              <a:t> как 200 метров.</a:t>
            </a:r>
          </a:p>
          <a:p>
            <a:r>
              <a:rPr lang="ru-RU" dirty="0"/>
              <a:t>Стадия 3 -</a:t>
            </a:r>
            <a:r>
              <a:rPr lang="ru-RU" baseline="0" dirty="0"/>
              <a:t> </a:t>
            </a:r>
            <a:r>
              <a:rPr lang="ru-RU" dirty="0"/>
              <a:t>тяжелая хромота</a:t>
            </a:r>
          </a:p>
          <a:p>
            <a:r>
              <a:rPr lang="ru-RU" dirty="0"/>
              <a:t>Стадия 4 - Боль в состоянии покоя</a:t>
            </a:r>
          </a:p>
          <a:p>
            <a:r>
              <a:rPr lang="ru-RU" dirty="0"/>
              <a:t>Стадия 5 - Ишемическая язва размером не более пальцев стопы</a:t>
            </a:r>
          </a:p>
          <a:p>
            <a:r>
              <a:rPr lang="ru-RU" dirty="0"/>
              <a:t>Стадия 6 - тяжелые ишемические язвы или явная гангрена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2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https://www.jvascsurg.org/article/S0741-5214%2813%2901515-2/fulltext</a:t>
            </a:r>
            <a:endParaRPr lang="it-IT" dirty="0"/>
          </a:p>
          <a:p>
            <a:endParaRPr lang="it-IT" dirty="0"/>
          </a:p>
          <a:p>
            <a:r>
              <a:rPr lang="ru-RU" dirty="0"/>
              <a:t>Резерфорд</a:t>
            </a:r>
          </a:p>
          <a:p>
            <a:r>
              <a:rPr lang="ru-RU" dirty="0"/>
              <a:t>Стадия 0 – бессимптомный</a:t>
            </a:r>
          </a:p>
          <a:p>
            <a:r>
              <a:rPr lang="ru-RU" dirty="0"/>
              <a:t>Стадия 1 - легкая хромота</a:t>
            </a:r>
          </a:p>
          <a:p>
            <a:r>
              <a:rPr lang="ru-RU" dirty="0"/>
              <a:t>Стадия 2 - Умеренная хромота - Расстояние, которое определяет легкую, среднюю и тяжелую хромоту, не указано в классификации Резерфорда, но упоминается в классификации </a:t>
            </a:r>
            <a:r>
              <a:rPr lang="ru-RU" dirty="0" err="1"/>
              <a:t>Фонтена</a:t>
            </a:r>
            <a:r>
              <a:rPr lang="ru-RU" dirty="0"/>
              <a:t> как 200 метров.</a:t>
            </a:r>
          </a:p>
          <a:p>
            <a:r>
              <a:rPr lang="ru-RU" dirty="0"/>
              <a:t>Стадия 3 -</a:t>
            </a:r>
            <a:r>
              <a:rPr lang="ru-RU" baseline="0" dirty="0"/>
              <a:t> </a:t>
            </a:r>
            <a:r>
              <a:rPr lang="ru-RU" dirty="0"/>
              <a:t>тяжелая хромота</a:t>
            </a:r>
          </a:p>
          <a:p>
            <a:r>
              <a:rPr lang="ru-RU" dirty="0"/>
              <a:t>Стадия 4 - Боль в состоянии покоя</a:t>
            </a:r>
          </a:p>
          <a:p>
            <a:r>
              <a:rPr lang="ru-RU" dirty="0"/>
              <a:t>Стадия 5 - Ишемическая язва размером не более пальцев стопы</a:t>
            </a:r>
          </a:p>
          <a:p>
            <a:r>
              <a:rPr lang="ru-RU" dirty="0"/>
              <a:t>Стадия 6 - тяжелые ишемические язвы или явная гангрена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94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https://www.jvascsurg.org/article/S0741-5214%2813%2901515-2/fulltext</a:t>
            </a:r>
            <a:endParaRPr lang="it-IT" dirty="0"/>
          </a:p>
          <a:p>
            <a:endParaRPr lang="it-IT" dirty="0"/>
          </a:p>
          <a:p>
            <a:r>
              <a:rPr lang="ru-RU" dirty="0"/>
              <a:t>Резерфорд</a:t>
            </a:r>
          </a:p>
          <a:p>
            <a:r>
              <a:rPr lang="ru-RU" dirty="0"/>
              <a:t>Стадия 0 – бессимптомный</a:t>
            </a:r>
          </a:p>
          <a:p>
            <a:r>
              <a:rPr lang="ru-RU" dirty="0"/>
              <a:t>Стадия 1 - легкая хромота</a:t>
            </a:r>
          </a:p>
          <a:p>
            <a:r>
              <a:rPr lang="ru-RU" dirty="0"/>
              <a:t>Стадия 2 - Умеренная хромота - Расстояние, которое определяет легкую, среднюю и тяжелую хромоту, не указано в классификации Резерфорда, но упоминается в классификации </a:t>
            </a:r>
            <a:r>
              <a:rPr lang="ru-RU" dirty="0" err="1"/>
              <a:t>Фонтена</a:t>
            </a:r>
            <a:r>
              <a:rPr lang="ru-RU" dirty="0"/>
              <a:t> как 200 метров.</a:t>
            </a:r>
          </a:p>
          <a:p>
            <a:r>
              <a:rPr lang="ru-RU" dirty="0"/>
              <a:t>Стадия 3 -</a:t>
            </a:r>
            <a:r>
              <a:rPr lang="ru-RU" baseline="0" dirty="0"/>
              <a:t> </a:t>
            </a:r>
            <a:r>
              <a:rPr lang="ru-RU" dirty="0"/>
              <a:t>тяжелая хромота</a:t>
            </a:r>
          </a:p>
          <a:p>
            <a:r>
              <a:rPr lang="ru-RU" dirty="0"/>
              <a:t>Стадия 4 - Боль в состоянии покоя</a:t>
            </a:r>
          </a:p>
          <a:p>
            <a:r>
              <a:rPr lang="ru-RU" dirty="0"/>
              <a:t>Стадия 5 - Ишемическая язва размером не более пальцев стопы</a:t>
            </a:r>
          </a:p>
          <a:p>
            <a:r>
              <a:rPr lang="ru-RU" dirty="0"/>
              <a:t>Стадия 6 - тяжелые ишемические язвы или явная гангрена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71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43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96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8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51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0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19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23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95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13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https://www.jvascsurg.org/article/S0741-5214%2813%2901515-2/fulltext</a:t>
            </a:r>
            <a:endParaRPr lang="it-IT" dirty="0"/>
          </a:p>
          <a:p>
            <a:endParaRPr lang="it-IT" dirty="0"/>
          </a:p>
          <a:p>
            <a:r>
              <a:rPr lang="ru-RU" dirty="0"/>
              <a:t>Резерфорд</a:t>
            </a:r>
          </a:p>
          <a:p>
            <a:r>
              <a:rPr lang="ru-RU" dirty="0"/>
              <a:t>Стадия 0 – бессимптомный</a:t>
            </a:r>
          </a:p>
          <a:p>
            <a:r>
              <a:rPr lang="ru-RU" dirty="0"/>
              <a:t>Стадия 1 - легкая хромота</a:t>
            </a:r>
          </a:p>
          <a:p>
            <a:r>
              <a:rPr lang="ru-RU" dirty="0"/>
              <a:t>Стадия 2 - Умеренная хромота - Расстояние, которое определяет легкую, среднюю и тяжелую хромоту, не указано в классификации Резерфорда, но упоминается в классификации </a:t>
            </a:r>
            <a:r>
              <a:rPr lang="ru-RU" dirty="0" err="1"/>
              <a:t>Фонтена</a:t>
            </a:r>
            <a:r>
              <a:rPr lang="ru-RU" dirty="0"/>
              <a:t> как 200 метров.</a:t>
            </a:r>
          </a:p>
          <a:p>
            <a:r>
              <a:rPr lang="ru-RU" dirty="0"/>
              <a:t>Стадия 3 -</a:t>
            </a:r>
            <a:r>
              <a:rPr lang="ru-RU" baseline="0" dirty="0"/>
              <a:t> </a:t>
            </a:r>
            <a:r>
              <a:rPr lang="ru-RU" dirty="0"/>
              <a:t>тяжелая хромота</a:t>
            </a:r>
          </a:p>
          <a:p>
            <a:r>
              <a:rPr lang="ru-RU" dirty="0"/>
              <a:t>Стадия 4 - Боль в состоянии покоя</a:t>
            </a:r>
          </a:p>
          <a:p>
            <a:r>
              <a:rPr lang="ru-RU" dirty="0"/>
              <a:t>Стадия 5 - Ишемическая язва размером не более пальцев стопы</a:t>
            </a:r>
          </a:p>
          <a:p>
            <a:r>
              <a:rPr lang="ru-RU" dirty="0"/>
              <a:t>Стадия 6 - тяжелые ишемические язвы или явная гангрена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35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3"/>
              </a:rPr>
              <a:t>https://www.jvascsurg.org/article/S0741-5214%2813%2901515-2/fulltext</a:t>
            </a:r>
            <a:endParaRPr lang="it-IT" dirty="0"/>
          </a:p>
          <a:p>
            <a:endParaRPr lang="it-IT" dirty="0"/>
          </a:p>
          <a:p>
            <a:r>
              <a:rPr lang="ru-RU" dirty="0"/>
              <a:t>Резерфорд</a:t>
            </a:r>
          </a:p>
          <a:p>
            <a:r>
              <a:rPr lang="ru-RU" dirty="0"/>
              <a:t>Стадия 0 – бессимптомный</a:t>
            </a:r>
          </a:p>
          <a:p>
            <a:r>
              <a:rPr lang="ru-RU" dirty="0"/>
              <a:t>Стадия 1 - легкая хромота</a:t>
            </a:r>
          </a:p>
          <a:p>
            <a:r>
              <a:rPr lang="ru-RU" dirty="0"/>
              <a:t>Стадия 2 - Умеренная хромота - Расстояние, которое определяет легкую, среднюю и тяжелую хромоту, не указано в классификации Резерфорда, но упоминается в классификации </a:t>
            </a:r>
            <a:r>
              <a:rPr lang="ru-RU" dirty="0" err="1"/>
              <a:t>Фонтена</a:t>
            </a:r>
            <a:r>
              <a:rPr lang="ru-RU" dirty="0"/>
              <a:t> как 200 метров.</a:t>
            </a:r>
          </a:p>
          <a:p>
            <a:r>
              <a:rPr lang="ru-RU" dirty="0"/>
              <a:t>Стадия 3 -</a:t>
            </a:r>
            <a:r>
              <a:rPr lang="ru-RU" baseline="0" dirty="0"/>
              <a:t> </a:t>
            </a:r>
            <a:r>
              <a:rPr lang="ru-RU" dirty="0"/>
              <a:t>тяжелая хромота</a:t>
            </a:r>
          </a:p>
          <a:p>
            <a:r>
              <a:rPr lang="ru-RU" dirty="0"/>
              <a:t>Стадия 4 - Боль в состоянии покоя</a:t>
            </a:r>
          </a:p>
          <a:p>
            <a:r>
              <a:rPr lang="ru-RU" dirty="0"/>
              <a:t>Стадия 5 - Ишемическая язва размером не более пальцев стопы</a:t>
            </a:r>
          </a:p>
          <a:p>
            <a:r>
              <a:rPr lang="ru-RU" dirty="0"/>
              <a:t>Стадия 6 - тяжелые ишемические язвы или явная гангрена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58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08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Georgia Regular" panose="02040502050405020303" pitchFamily="18" charset="0"/>
                <a:ea typeface="+mn-ea"/>
                <a:cs typeface="+mn-cs"/>
              </a:rPr>
              <a:t>Анкета для нарушений ходьбы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Georgia Regular" panose="02040502050405020303" pitchFamily="18" charset="0"/>
                <a:ea typeface="+mn-ea"/>
                <a:cs typeface="+mn-cs"/>
              </a:rPr>
              <a:t>степень трудности прохождения определенных расстояний (от ходьбы в помещении до 1500 футов или 5 блоков) по шкале от нуля до четырех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06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23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54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46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0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11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Sirolimus</a:t>
            </a:r>
            <a:r>
              <a:rPr lang="en-US" baseline="0" dirty="0"/>
              <a:t> Coated Balloon = </a:t>
            </a:r>
            <a:r>
              <a:rPr lang="ru-RU" baseline="0" dirty="0"/>
              <a:t>Баллон, покрытый </a:t>
            </a:r>
            <a:r>
              <a:rPr lang="ru-RU" baseline="0" dirty="0" err="1"/>
              <a:t>сиролимусом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5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3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7DAB3-C118-4AE6-B143-C74FD2CDB44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3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30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>
                <a:solidFill>
                  <a:schemeClr val="tx1"/>
                </a:solidFill>
                <a:latin typeface="Georgia Regular" panose="02040502050405020303" pitchFamily="18" charset="0"/>
                <a:cs typeface="ヒラギノ角ゴ Pro W3"/>
              </a:rPr>
              <a:pPr algn="r" defTabSz="939800"/>
              <a:t>30</a:t>
            </a:fld>
            <a:endParaRPr lang="en-US" sz="1200" dirty="0">
              <a:solidFill>
                <a:schemeClr val="tx1"/>
              </a:solidFill>
              <a:latin typeface="Georgia Regular" panose="02040502050405020303" pitchFamily="18" charset="0"/>
              <a:cs typeface="ヒラギノ角ゴ Pro W3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2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34174E-212D-DE42-8C0F-4154965F4B7A}"/>
              </a:ext>
            </a:extLst>
          </p:cNvPr>
          <p:cNvSpPr/>
          <p:nvPr/>
        </p:nvSpPr>
        <p:spPr>
          <a:xfrm>
            <a:off x="0" y="6190735"/>
            <a:ext cx="12192000" cy="667265"/>
          </a:xfrm>
          <a:prstGeom prst="rect">
            <a:avLst/>
          </a:prstGeom>
          <a:solidFill>
            <a:srgbClr val="2140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27F1C-A17B-E845-A7F7-798C9003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C29C1C-343F-2B42-889F-501965B444BD}" type="datetimeFigureOut">
              <a:rPr lang="en-US" smtClean="0"/>
              <a:pPr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B2867-E27C-634E-A9BB-F86CE700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Private &amp;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4E44-B3E8-0945-96DF-CB4B0B69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AE8E07-4359-424C-B2D5-BC6698FB2F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ABF16-D1C9-6E48-9EA3-CA96A7CF4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8625A-9156-1E40-999D-8C499689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991" y="274983"/>
            <a:ext cx="3154017" cy="31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7915B-9237-844F-904C-E4C1B763B54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CA32F-9DB9-AE46-8C46-26BA9D1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BF775-8042-D445-8D00-4D4F430D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BB42B-E4B7-774C-B34A-D83E0706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F0CF-0588-EC4D-B515-4A59E24C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88F7BC-FB95-E447-8FD8-DC10EE4354D1}"/>
              </a:ext>
            </a:extLst>
          </p:cNvPr>
          <p:cNvSpPr/>
          <p:nvPr/>
        </p:nvSpPr>
        <p:spPr>
          <a:xfrm>
            <a:off x="8899954" y="0"/>
            <a:ext cx="2628900" cy="6176963"/>
          </a:xfrm>
          <a:prstGeom prst="rect">
            <a:avLst/>
          </a:prstGeom>
          <a:solidFill>
            <a:srgbClr val="2140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A2CC3-6E73-294B-8A7B-1F9E014BC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ln>
            <a:solidFill>
              <a:schemeClr val="bg1"/>
            </a:solidFill>
          </a:ln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FDFC27-EF21-504F-B853-D212C572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8E665-9241-704C-954E-41496769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710D6-C905-7E4C-AEF7-88DEE46F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DAAD-249F-F84E-9452-7CA0F453A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8D92-3C2B-BC46-8E9A-368FC2336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8330C-46A4-BF40-85CF-0D0F60378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815A5-8A7B-CF4F-8A13-7449DEF8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4D22-206A-3044-A852-10B48188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47430-CB6C-144D-8FF8-B8C4C5C3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D3B5D-FA61-184F-8E07-66163457BA1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1727B-A5F3-FF48-940E-73D4B748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B2D47-8752-C14A-B8F8-A6592495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73AED-883B-0147-B17E-A79EF451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C406-7C8E-B849-AC1A-765F4EFE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7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B4E85-E546-5B40-A2D4-801AA5C1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1F8F-7174-9E43-8A11-281B7EC84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81BE7-3C2B-BF4D-BE71-65A791BD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08BBF-6C2B-0F40-8C27-46A80B79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06A4-575A-7649-A7AA-57D4B3C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2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3E23-7A4B-C641-B103-4E88B3DCC66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5557A-FAD7-5A43-8C26-951DDE3A5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6FB91-27B6-8242-AE60-37762FDB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573A4-36E8-3444-B232-D8AD5199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D5461-DFB7-3742-BC99-B03B5A55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25A64-BA5E-A94B-A25C-52CDDCD1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4DD5-94B8-FD48-AFBE-0F86CA36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4D2FE-0D2D-974E-921A-41D9781E0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08CFC-69F9-D241-AF01-8628B8D0B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AA0F7-843A-E14F-92AB-9E4E6286C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A8A8F-B2D2-0D44-AB07-8B53B823C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0BFFD6-0DFD-0E43-82C7-E7D8AB2B0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9461E-14B1-6842-B056-B0184CE2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E2068-A08A-0145-B7F5-C1837B01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5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BFBEC-C598-564C-AE31-042EB0165B1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F5734-00BD-6945-AD92-A1F10B4F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02FFE-E7AD-E44C-98BE-21D6B74A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0C05E-0C9A-E940-9052-1574C4FA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7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FFC272-21A3-4A42-9CCB-037E02A3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A4815-254B-E54A-AFC2-89DEAED2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81A36-A29E-704C-B0C9-59DF7FC3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7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2053-0F46-754E-ABB0-6F1938130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solidFill>
              <a:schemeClr val="bg1"/>
            </a:solidFill>
          </a:ln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2DFA8-39A3-1146-BC96-F4077B9C0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9A63C-3B42-314D-B15B-F818A6ED5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8C42E-684E-AA40-8C15-437F3AE0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92682-1873-CA44-8C89-1FFCE5B6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315A7-7518-2244-AB71-65413A1AD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1BB0-1672-A843-A837-C9E5D84F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ln>
            <a:solidFill>
              <a:schemeClr val="bg1"/>
            </a:solidFill>
          </a:ln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62793E-5C8A-F84E-9221-501BF2C594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7CE21-8E81-1D4B-AB3B-DD2F74825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3E84D-1E28-FA43-B140-5573CE8A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9C1C-343F-2B42-889F-501965B444BD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BE7DB-9F8E-2347-9B31-A3AF93C7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7986E-8136-4E4E-9E10-B275D6D3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8E07-4359-424C-B2D5-BC6698FB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0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07216-850D-6F49-B951-3BD2D5B61257}"/>
              </a:ext>
            </a:extLst>
          </p:cNvPr>
          <p:cNvSpPr/>
          <p:nvPr/>
        </p:nvSpPr>
        <p:spPr>
          <a:xfrm>
            <a:off x="0" y="151158"/>
            <a:ext cx="12192000" cy="1422331"/>
          </a:xfrm>
          <a:prstGeom prst="rect">
            <a:avLst/>
          </a:prstGeom>
          <a:solidFill>
            <a:srgbClr val="2140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EC49CC-F2BC-1549-A047-34BD1671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994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5813F-6FD9-2D4F-9F97-1866513CA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solidFill>
              <a:srgbClr val="214087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E44F9-07F8-334F-AE48-8F34D6174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05C29C1C-343F-2B42-889F-501965B444BD}" type="datetimeFigureOut">
              <a:rPr lang="en-US" smtClean="0"/>
              <a:pPr/>
              <a:t>9/6/2021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0D786-DADE-6B46-9ADD-8EED33542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Private &amp;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E213-C761-C046-8BDF-C67D0D10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0BAE8E07-4359-424C-B2D5-BC6698FB2F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5858B4-67FE-4DCF-8CE6-7029C43E4B26}"/>
              </a:ext>
            </a:extLst>
          </p:cNvPr>
          <p:cNvSpPr/>
          <p:nvPr userDrawn="1"/>
        </p:nvSpPr>
        <p:spPr>
          <a:xfrm>
            <a:off x="142875" y="136525"/>
            <a:ext cx="11901488" cy="6584950"/>
          </a:xfrm>
          <a:prstGeom prst="rect">
            <a:avLst/>
          </a:prstGeom>
          <a:noFill/>
          <a:ln w="38100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eorgia Regular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E6FBE-6AE6-4AFC-AB84-13FA23716C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43542" y="-179387"/>
            <a:ext cx="2135333" cy="15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>
              <a:lumMod val="25000"/>
            </a:schemeClr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>
              <a:lumMod val="25000"/>
            </a:schemeClr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25000"/>
            </a:schemeClr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Cambria" panose="02040503050406030204" pitchFamily="18" charset="0"/>
          <a:ea typeface="Cambria Math" panose="02040503050406030204" pitchFamily="18" charset="0"/>
          <a:cs typeface="Cambria" panose="020405030504060302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DukeHeartCenter/diagnosis-and-management-of-peripheral-arterial-disease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ahajournals.org/doi/epub/10.1161/JAHA.118.011245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hyperlink" Target="https://www.google.com/url?sa=i&amp;rct=j&amp;q=&amp;esrc=s&amp;source=images&amp;cd=&amp;ved=2ahUKEwjHxJzytpfnAhVRUxoKHc5WC6AQjRx6BAgBEAQ&amp;url=https://www.pngkey.com/detail/u2q8a9t4o0w7o0r5_red-phone-icon-png-call-red-icon-png/&amp;psig=AOvVaw2dCagEn6agFS9hAN_MzWKX&amp;ust=1579790104003570" TargetMode="External"/><Relationship Id="rId4" Type="http://schemas.openxmlformats.org/officeDocument/2006/relationships/image" Target="../media/image5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9BDF67-2DE3-4F07-B289-90BF1DBA1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7" y="3909391"/>
            <a:ext cx="11392324" cy="1992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447" y="5422942"/>
            <a:ext cx="91138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94052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3850D0-1360-410F-8F74-1AB153DA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6" y="211837"/>
            <a:ext cx="9471992" cy="132556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ea typeface="Cambria" panose="02040503050406030204" pitchFamily="18" charset="0"/>
              </a:rPr>
              <a:t>Доставка лекарственного средства – проблемы, связанные с баллоном</a:t>
            </a:r>
            <a:br>
              <a:rPr lang="en-US" sz="2400" dirty="0">
                <a:ea typeface="Cambria" panose="02040503050406030204" pitchFamily="18" charset="0"/>
              </a:rPr>
            </a:br>
            <a:r>
              <a:rPr lang="en-US" sz="2400" dirty="0">
                <a:ea typeface="Cambria" panose="02040503050406030204" pitchFamily="18" charset="0"/>
              </a:rPr>
              <a:t> </a:t>
            </a:r>
            <a:br>
              <a:rPr lang="en-US" sz="2400" dirty="0">
                <a:ea typeface="Cambria" panose="02040503050406030204" pitchFamily="18" charset="0"/>
              </a:rPr>
            </a:br>
            <a:r>
              <a:rPr lang="en-US" sz="2400" dirty="0">
                <a:ea typeface="Cambria" panose="02040503050406030204" pitchFamily="18" charset="0"/>
              </a:rPr>
              <a:t>-</a:t>
            </a:r>
            <a:r>
              <a:rPr lang="ru-RU" sz="2400" dirty="0">
                <a:ea typeface="Cambria" panose="02040503050406030204" pitchFamily="18" charset="0"/>
              </a:rPr>
              <a:t> обеспечение единообразного распределения лекарств</a:t>
            </a:r>
            <a:endParaRPr lang="en-IN" sz="2400" dirty="0"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77AD8C-685B-4388-B54B-76AC8D34B8F9}"/>
              </a:ext>
            </a:extLst>
          </p:cNvPr>
          <p:cNvSpPr/>
          <p:nvPr/>
        </p:nvSpPr>
        <p:spPr>
          <a:xfrm>
            <a:off x="1142998" y="1641177"/>
            <a:ext cx="10718801" cy="523220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6D750-9864-47FA-9011-3EE011BF5391}"/>
              </a:ext>
            </a:extLst>
          </p:cNvPr>
          <p:cNvSpPr/>
          <p:nvPr/>
        </p:nvSpPr>
        <p:spPr>
          <a:xfrm>
            <a:off x="1247647" y="1705421"/>
            <a:ext cx="10436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9730"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Неравномерное перераспределение на баллоне из-за процесса покрытия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endParaRPr lang="en-IN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2B787DB-3C13-491F-AE1F-F1A42DA9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96" y="2556777"/>
            <a:ext cx="2994991" cy="304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D88B4B4-1633-4C2E-86AD-243BE771958B}"/>
              </a:ext>
            </a:extLst>
          </p:cNvPr>
          <p:cNvSpPr/>
          <p:nvPr/>
        </p:nvSpPr>
        <p:spPr>
          <a:xfrm>
            <a:off x="4516507" y="3282441"/>
            <a:ext cx="1579493" cy="14983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E64954-2B32-4B44-9972-D061C3A0C15F}"/>
              </a:ext>
            </a:extLst>
          </p:cNvPr>
          <p:cNvSpPr/>
          <p:nvPr/>
        </p:nvSpPr>
        <p:spPr>
          <a:xfrm>
            <a:off x="4658932" y="3429000"/>
            <a:ext cx="1294642" cy="120526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404CB5-4786-4689-BBDE-DBE0362A2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7" t="26407" r="25673" b="27075"/>
          <a:stretch/>
        </p:blipFill>
        <p:spPr>
          <a:xfrm>
            <a:off x="7574040" y="2482538"/>
            <a:ext cx="3073664" cy="3044359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CD536BC8-71E4-412E-BCCD-66BDD368E286}"/>
              </a:ext>
            </a:extLst>
          </p:cNvPr>
          <p:cNvSpPr/>
          <p:nvPr/>
        </p:nvSpPr>
        <p:spPr>
          <a:xfrm>
            <a:off x="3368882" y="3908319"/>
            <a:ext cx="817209" cy="5232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001AD5-C72A-41AB-8233-028C9F4E4E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56113">
            <a:off x="4075703" y="2889566"/>
            <a:ext cx="551191" cy="632028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FE67F473-E23C-41FE-B344-6D3D5E66B3E6}"/>
              </a:ext>
            </a:extLst>
          </p:cNvPr>
          <p:cNvSpPr/>
          <p:nvPr/>
        </p:nvSpPr>
        <p:spPr>
          <a:xfrm>
            <a:off x="6431095" y="3908319"/>
            <a:ext cx="817209" cy="5232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3EAE06-8967-4C54-87AE-D38A62A2E680}"/>
              </a:ext>
            </a:extLst>
          </p:cNvPr>
          <p:cNvSpPr/>
          <p:nvPr/>
        </p:nvSpPr>
        <p:spPr>
          <a:xfrm>
            <a:off x="1372921" y="2178150"/>
            <a:ext cx="185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СКЛАДЫВАНИЕ</a:t>
            </a:r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18698-CD65-4CC5-AB63-5784495E3CC3}"/>
              </a:ext>
            </a:extLst>
          </p:cNvPr>
          <p:cNvSpPr/>
          <p:nvPr/>
        </p:nvSpPr>
        <p:spPr>
          <a:xfrm>
            <a:off x="4598321" y="2163310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ПОКРЫТИЕ</a:t>
            </a:r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0FC90C-9627-402B-BFD1-9F30E99D152A}"/>
              </a:ext>
            </a:extLst>
          </p:cNvPr>
          <p:cNvSpPr/>
          <p:nvPr/>
        </p:nvSpPr>
        <p:spPr>
          <a:xfrm>
            <a:off x="8291259" y="2163310"/>
            <a:ext cx="159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РАЗДУВАНИЕ</a:t>
            </a:r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241AB4F-8CC1-4DA6-B0F5-6AF108D85EE3}"/>
              </a:ext>
            </a:extLst>
          </p:cNvPr>
          <p:cNvSpPr txBox="1">
            <a:spLocks/>
          </p:cNvSpPr>
          <p:nvPr/>
        </p:nvSpPr>
        <p:spPr>
          <a:xfrm>
            <a:off x="1173242" y="4780825"/>
            <a:ext cx="22134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Баллон сложен</a:t>
            </a:r>
            <a:endParaRPr lang="en-IN" sz="16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BD2030-A949-4F81-9F71-06D081764011}"/>
              </a:ext>
            </a:extLst>
          </p:cNvPr>
          <p:cNvSpPr txBox="1">
            <a:spLocks/>
          </p:cNvSpPr>
          <p:nvPr/>
        </p:nvSpPr>
        <p:spPr>
          <a:xfrm>
            <a:off x="4042973" y="4776605"/>
            <a:ext cx="253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Сложенный баллон покрыт </a:t>
            </a:r>
            <a:r>
              <a:rPr lang="ru-RU" sz="16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endParaRPr lang="en-IN" sz="16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1501519-DCE1-4582-A086-6108ECA789B6}"/>
              </a:ext>
            </a:extLst>
          </p:cNvPr>
          <p:cNvSpPr txBox="1">
            <a:spLocks/>
          </p:cNvSpPr>
          <p:nvPr/>
        </p:nvSpPr>
        <p:spPr>
          <a:xfrm>
            <a:off x="6982370" y="5443606"/>
            <a:ext cx="44271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Когда баллон надувается, это приводит к неполному распределению лекарственного средства, оставляя до</a:t>
            </a:r>
            <a:r>
              <a:rPr lang="en-US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67%</a:t>
            </a:r>
          </a:p>
          <a:p>
            <a:pPr algn="ctr"/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поверхности без лекарственного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62818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0125" y="1570381"/>
            <a:ext cx="11532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Низкий перекрестный профиль</a:t>
            </a:r>
            <a:r>
              <a:rPr lang="en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</a:t>
            </a:r>
            <a:r>
              <a:rPr lang="ru-RU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Nanolute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которая превращает лекарственное средство и вспомогательное вещество в субмикронные частицы, тем самым уменьшая количество покрытого лекарственного вещества. Низкий перекрестный профиль способствует лучшему отслеживанию и доставке.</a:t>
            </a:r>
            <a:endParaRPr lang="en-IN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Круговое покрытие</a:t>
            </a:r>
            <a:r>
              <a:rPr lang="en-IN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наносится на баллон в надутом положении, при этом большая часть лекарственного средства находится под складкой баллона</a:t>
            </a:r>
            <a:r>
              <a:rPr lang="en-IN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16" y="3410750"/>
            <a:ext cx="8405411" cy="336989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F75FC5-25BF-4B47-AA51-9644F4B0652E}"/>
              </a:ext>
            </a:extLst>
          </p:cNvPr>
          <p:cNvSpPr/>
          <p:nvPr/>
        </p:nvSpPr>
        <p:spPr>
          <a:xfrm>
            <a:off x="1782839" y="6090720"/>
            <a:ext cx="66039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i="1" dirty="0">
                <a:solidFill>
                  <a:schemeClr val="bg1"/>
                </a:solidFill>
                <a:latin typeface="Georgia" panose="02040502050405020303" pitchFamily="18" charset="0"/>
              </a:rPr>
              <a:t>Designed by NANOLUTE TECHNOLOGY</a:t>
            </a:r>
            <a:endParaRPr lang="en-IN" sz="2667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261043-7036-3549-8FEC-DB2D5C150802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897722-8596-CA47-9CB6-A8A5378EC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F933C0-1F9F-564B-90FB-8B7591DA8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100" y="2389716"/>
              <a:ext cx="838200" cy="723900"/>
            </a:xfrm>
            <a:prstGeom prst="rect">
              <a:avLst/>
            </a:prstGeom>
          </p:spPr>
        </p:pic>
      </p:grpSp>
      <p:pic>
        <p:nvPicPr>
          <p:cNvPr id="6" name="Picture 5" descr="A picture containing animal, worm, water, black&#10;&#10;Description automatically generated">
            <a:extLst>
              <a:ext uri="{FF2B5EF4-FFF2-40B4-BE49-F238E27FC236}">
                <a16:creationId xmlns:a16="http://schemas.microsoft.com/office/drawing/2014/main" id="{92C30CA2-6153-455A-97A8-6B22B3A90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0"/>
          <a:stretch/>
        </p:blipFill>
        <p:spPr>
          <a:xfrm>
            <a:off x="366404" y="-589262"/>
            <a:ext cx="11404600" cy="699191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79" y="2629007"/>
            <a:ext cx="4630431" cy="6823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12940" y="3105066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994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5866" y="1635618"/>
            <a:ext cx="11600269" cy="50286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oneTexte 14">
            <a:extLst>
              <a:ext uri="{FF2B5EF4-FFF2-40B4-BE49-F238E27FC236}">
                <a16:creationId xmlns:a16="http://schemas.microsoft.com/office/drawing/2014/main" id="{B99BE8A3-23E8-9649-B4F3-F6FA0BFE0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307975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fr-FR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Helvetica" charset="0"/>
            </a:endParaRP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07A93D2F-685D-8845-9CE8-84C89B5E5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307975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CC99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fr-FR" sz="28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Helvetica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727178" y="948229"/>
            <a:ext cx="7605176" cy="9750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ТЕХНОЛОГИЯ </a:t>
            </a:r>
            <a:r>
              <a:rPr lang="en-IN" sz="2800" b="1" spc="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NANOLUTE</a:t>
            </a:r>
            <a:endParaRPr lang="en-IN" sz="2800" b="1" spc="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dern San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&lt;&lt; </a:t>
            </a:r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путь к лучшей доставке лекарств </a:t>
            </a:r>
            <a:r>
              <a:rPr lang="fr-FR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&gt;&gt;</a:t>
            </a:r>
          </a:p>
          <a:p>
            <a:pPr algn="ctr"/>
            <a:endParaRPr lang="fr-FR" sz="2800" b="1" spc="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dern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370" y="1976624"/>
            <a:ext cx="1085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</a:t>
            </a:r>
            <a:r>
              <a:rPr lang="en-IN" sz="20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NANOLUTE</a:t>
            </a:r>
            <a:r>
              <a:rPr lang="en-IN" sz="20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® </a:t>
            </a:r>
            <a:r>
              <a:rPr lang="ru-RU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разработана для улучшения </a:t>
            </a:r>
            <a:r>
              <a:rPr lang="ru-RU" sz="20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липофильности</a:t>
            </a:r>
            <a:r>
              <a:rPr lang="ru-RU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20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биодоступности</a:t>
            </a:r>
            <a:r>
              <a:rPr lang="ru-RU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сиролимуса</a:t>
            </a:r>
            <a:r>
              <a:rPr lang="ru-RU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IN" sz="20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035" y="2797100"/>
            <a:ext cx="1160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Фосфолипид - это лекарственный носитель с двумя </a:t>
            </a:r>
            <a:r>
              <a:rPr lang="ru-RU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липофильными</a:t>
            </a:r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хвостами и одной гидрофильной головкой</a:t>
            </a:r>
            <a:r>
              <a:rPr lang="en-US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</a:t>
            </a:r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инкапсулирован в фосфолипид с использованием запатентованной технологии </a:t>
            </a:r>
            <a:r>
              <a:rPr lang="ru-RU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Nanolute</a:t>
            </a:r>
            <a:r>
              <a:rPr lang="ru-RU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IN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BB64E8-D12C-4B63-9EEE-67E6DA24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8" y="4649229"/>
            <a:ext cx="4382036" cy="12720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964627-A299-4695-B5A5-0BB8522B585F}"/>
              </a:ext>
            </a:extLst>
          </p:cNvPr>
          <p:cNvSpPr txBox="1"/>
          <p:nvPr/>
        </p:nvSpPr>
        <p:spPr>
          <a:xfrm flipH="1">
            <a:off x="-94304" y="4296484"/>
            <a:ext cx="225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Гидрофильная головка</a:t>
            </a:r>
            <a:endParaRPr lang="en-IN" sz="14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3EDFF8-7660-40EB-A21C-D8526274DBD9}"/>
              </a:ext>
            </a:extLst>
          </p:cNvPr>
          <p:cNvSpPr txBox="1"/>
          <p:nvPr/>
        </p:nvSpPr>
        <p:spPr>
          <a:xfrm flipH="1">
            <a:off x="1900835" y="4304843"/>
            <a:ext cx="225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sz="14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липофильных</a:t>
            </a:r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хвоста</a:t>
            </a:r>
            <a:endParaRPr lang="en-IN" sz="14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2FB7C-97EC-473F-86B2-E14FC01C77A1}"/>
              </a:ext>
            </a:extLst>
          </p:cNvPr>
          <p:cNvSpPr txBox="1"/>
          <p:nvPr/>
        </p:nvSpPr>
        <p:spPr>
          <a:xfrm flipH="1">
            <a:off x="3477080" y="5954277"/>
            <a:ext cx="15482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Субмикронная частица </a:t>
            </a:r>
            <a:r>
              <a:rPr lang="ru-RU" sz="14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сиролимуса</a:t>
            </a:r>
            <a:endParaRPr lang="en-IN" sz="14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51729C-BA86-4654-A2DE-650B87B670C9}"/>
              </a:ext>
            </a:extLst>
          </p:cNvPr>
          <p:cNvSpPr txBox="1"/>
          <p:nvPr/>
        </p:nvSpPr>
        <p:spPr>
          <a:xfrm flipH="1">
            <a:off x="-26804" y="5901269"/>
            <a:ext cx="2314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Субмикронная частица-носитель фосфолипидного лекарственного средства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44D1D-8A3C-43BF-A236-05CFF71DE1D0}"/>
              </a:ext>
            </a:extLst>
          </p:cNvPr>
          <p:cNvSpPr txBox="1"/>
          <p:nvPr/>
        </p:nvSpPr>
        <p:spPr>
          <a:xfrm flipH="1">
            <a:off x="1295319" y="4788237"/>
            <a:ext cx="44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}</a:t>
            </a:r>
            <a:endParaRPr lang="en-IN" sz="32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AB630D-46B6-4FD0-B614-6FC3012A0016}"/>
              </a:ext>
            </a:extLst>
          </p:cNvPr>
          <p:cNvCxnSpPr>
            <a:cxnSpLocks/>
          </p:cNvCxnSpPr>
          <p:nvPr/>
        </p:nvCxnSpPr>
        <p:spPr>
          <a:xfrm flipH="1">
            <a:off x="494736" y="4592414"/>
            <a:ext cx="436269" cy="214528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A8EF684-9063-4468-80D1-6642A12F949E}"/>
              </a:ext>
            </a:extLst>
          </p:cNvPr>
          <p:cNvSpPr/>
          <p:nvPr/>
        </p:nvSpPr>
        <p:spPr>
          <a:xfrm>
            <a:off x="2287730" y="5059274"/>
            <a:ext cx="428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IN" sz="3200" b="1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FE9CF9-EEFC-419C-9AFA-354BA5BC4806}"/>
              </a:ext>
            </a:extLst>
          </p:cNvPr>
          <p:cNvCxnSpPr>
            <a:cxnSpLocks/>
          </p:cNvCxnSpPr>
          <p:nvPr/>
        </p:nvCxnSpPr>
        <p:spPr>
          <a:xfrm flipH="1">
            <a:off x="1558295" y="4568813"/>
            <a:ext cx="605800" cy="432356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34898DF-3B99-4277-9739-969B049D7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82" t="24327" b="47721"/>
          <a:stretch/>
        </p:blipFill>
        <p:spPr>
          <a:xfrm>
            <a:off x="9209935" y="4562133"/>
            <a:ext cx="2787226" cy="19966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FDA2A6-A28E-4713-8C4D-96A38E821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795" y="4600731"/>
            <a:ext cx="1544978" cy="14821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96E767-00E5-4EAF-BB6D-2099088C30A9}"/>
              </a:ext>
            </a:extLst>
          </p:cNvPr>
          <p:cNvSpPr txBox="1"/>
          <p:nvPr/>
        </p:nvSpPr>
        <p:spPr>
          <a:xfrm flipH="1">
            <a:off x="5604866" y="6147710"/>
            <a:ext cx="3114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</a:t>
            </a:r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инкапсулированный в носителе фосфолипидного лекарственного средства</a:t>
            </a:r>
            <a:endParaRPr lang="en-IN" sz="14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582B1D-3BE1-4277-8A7A-91F959C78154}"/>
              </a:ext>
            </a:extLst>
          </p:cNvPr>
          <p:cNvCxnSpPr>
            <a:cxnSpLocks/>
          </p:cNvCxnSpPr>
          <p:nvPr/>
        </p:nvCxnSpPr>
        <p:spPr>
          <a:xfrm flipV="1">
            <a:off x="8147646" y="5351661"/>
            <a:ext cx="1204739" cy="12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EE3CE1F-6146-438F-8744-AE723FFC25FA}"/>
              </a:ext>
            </a:extLst>
          </p:cNvPr>
          <p:cNvSpPr/>
          <p:nvPr/>
        </p:nvSpPr>
        <p:spPr>
          <a:xfrm>
            <a:off x="2305881" y="5230508"/>
            <a:ext cx="351633" cy="297492"/>
          </a:xfrm>
          <a:prstGeom prst="rect">
            <a:avLst/>
          </a:prstGeom>
          <a:solidFill>
            <a:schemeClr val="bg1"/>
          </a:solidFill>
          <a:ln>
            <a:solidFill>
              <a:srgbClr val="2A4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IN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F172D9B-7ACD-4E34-BA8D-9BF60B2135C6}"/>
              </a:ext>
            </a:extLst>
          </p:cNvPr>
          <p:cNvCxnSpPr>
            <a:cxnSpLocks/>
          </p:cNvCxnSpPr>
          <p:nvPr/>
        </p:nvCxnSpPr>
        <p:spPr>
          <a:xfrm flipV="1">
            <a:off x="4987985" y="5427061"/>
            <a:ext cx="1088009" cy="1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6CC5EA-6BF1-4D7C-B8E3-74D70201461D}"/>
              </a:ext>
            </a:extLst>
          </p:cNvPr>
          <p:cNvSpPr txBox="1"/>
          <p:nvPr/>
        </p:nvSpPr>
        <p:spPr>
          <a:xfrm flipH="1">
            <a:off x="9024729" y="6008990"/>
            <a:ext cx="30515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Баллон, покрытый </a:t>
            </a:r>
            <a:r>
              <a:rPr lang="ru-RU" sz="14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сиролимусом</a:t>
            </a:r>
            <a:endParaRPr lang="en-IN" sz="14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2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1152276" y="5950407"/>
            <a:ext cx="4729163" cy="469900"/>
            <a:chOff x="2680364" y="4806907"/>
            <a:chExt cx="3783289" cy="500871"/>
          </a:xfrm>
        </p:grpSpPr>
        <p:sp>
          <p:nvSpPr>
            <p:cNvPr id="4" name="Ellipse 98"/>
            <p:cNvSpPr/>
            <p:nvPr>
              <p:custDataLst>
                <p:tags r:id="rId1"/>
              </p:custDataLst>
            </p:nvPr>
          </p:nvSpPr>
          <p:spPr bwMode="auto">
            <a:xfrm>
              <a:off x="2680364" y="4806907"/>
              <a:ext cx="3783289" cy="500871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1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Ellipse 98"/>
            <p:cNvSpPr/>
            <p:nvPr>
              <p:custDataLst>
                <p:tags r:id="rId2"/>
              </p:custDataLst>
            </p:nvPr>
          </p:nvSpPr>
          <p:spPr bwMode="auto">
            <a:xfrm>
              <a:off x="3718923" y="4934319"/>
              <a:ext cx="1706170" cy="261686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4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Oval 5"/>
          <p:cNvSpPr/>
          <p:nvPr/>
        </p:nvSpPr>
        <p:spPr bwMode="auto">
          <a:xfrm>
            <a:off x="649901" y="1797481"/>
            <a:ext cx="5634158" cy="4272460"/>
          </a:xfrm>
          <a:prstGeom prst="ellipse">
            <a:avLst/>
          </a:prstGeom>
          <a:gradFill flip="none" rotWithShape="1">
            <a:gsLst>
              <a:gs pos="89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88900" dist="12700" dir="5400000" algn="ctr" rotWithShape="0">
              <a:prstClr val="black">
                <a:alpha val="18000"/>
              </a:prstClr>
            </a:outer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Block Arc 6"/>
          <p:cNvSpPr/>
          <p:nvPr/>
        </p:nvSpPr>
        <p:spPr bwMode="auto">
          <a:xfrm>
            <a:off x="1054101" y="2127251"/>
            <a:ext cx="4705351" cy="3529013"/>
          </a:xfrm>
          <a:prstGeom prst="blockArc">
            <a:avLst>
              <a:gd name="adj1" fmla="val 12530525"/>
              <a:gd name="adj2" fmla="val 19397407"/>
              <a:gd name="adj3" fmla="val 30416"/>
            </a:avLst>
          </a:prstGeom>
          <a:solidFill>
            <a:schemeClr val="tx2">
              <a:lumMod val="75000"/>
            </a:schemeClr>
          </a:solidFill>
          <a:ln w="4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Block Arc 7"/>
          <p:cNvSpPr/>
          <p:nvPr/>
        </p:nvSpPr>
        <p:spPr bwMode="auto">
          <a:xfrm>
            <a:off x="1054101" y="2127251"/>
            <a:ext cx="4705351" cy="3529013"/>
          </a:xfrm>
          <a:prstGeom prst="blockArc">
            <a:avLst>
              <a:gd name="adj1" fmla="val 19401779"/>
              <a:gd name="adj2" fmla="val 5397911"/>
              <a:gd name="adj3" fmla="val 33095"/>
            </a:avLst>
          </a:prstGeom>
          <a:solidFill>
            <a:schemeClr val="accent3">
              <a:lumMod val="75000"/>
            </a:schemeClr>
          </a:solidFill>
          <a:ln w="4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64"/>
          <p:cNvSpPr>
            <a:spLocks noChangeArrowheads="1"/>
          </p:cNvSpPr>
          <p:nvPr/>
        </p:nvSpPr>
        <p:spPr bwMode="auto">
          <a:xfrm rot="376969">
            <a:off x="4987926" y="6167439"/>
            <a:ext cx="1588" cy="1587"/>
          </a:xfrm>
          <a:prstGeom prst="rect">
            <a:avLst/>
          </a:prstGeom>
          <a:solidFill>
            <a:srgbClr val="FFFFFF"/>
          </a:solidFill>
          <a:ln w="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65"/>
          <p:cNvSpPr>
            <a:spLocks noChangeArrowheads="1"/>
          </p:cNvSpPr>
          <p:nvPr/>
        </p:nvSpPr>
        <p:spPr bwMode="auto">
          <a:xfrm rot="376969">
            <a:off x="4987926" y="6167439"/>
            <a:ext cx="1588" cy="1587"/>
          </a:xfrm>
          <a:prstGeom prst="rect">
            <a:avLst/>
          </a:prstGeom>
          <a:solidFill>
            <a:srgbClr val="FFFFFF"/>
          </a:solidFill>
          <a:ln w="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 rot="376969">
            <a:off x="4987926" y="6167439"/>
            <a:ext cx="1588" cy="1587"/>
          </a:xfrm>
          <a:prstGeom prst="rect">
            <a:avLst/>
          </a:prstGeom>
          <a:solidFill>
            <a:srgbClr val="C151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Block Arc 11"/>
          <p:cNvSpPr/>
          <p:nvPr/>
        </p:nvSpPr>
        <p:spPr bwMode="auto">
          <a:xfrm>
            <a:off x="1036640" y="2139951"/>
            <a:ext cx="4706937" cy="3529013"/>
          </a:xfrm>
          <a:prstGeom prst="blockArc">
            <a:avLst>
              <a:gd name="adj1" fmla="val 5278692"/>
              <a:gd name="adj2" fmla="val 12726999"/>
              <a:gd name="adj3" fmla="val 22953"/>
            </a:avLst>
          </a:prstGeom>
          <a:solidFill>
            <a:srgbClr val="FFC000"/>
          </a:solidFill>
          <a:ln w="4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819276" y="2873377"/>
            <a:ext cx="2828925" cy="2125663"/>
            <a:chOff x="3605194" y="2864346"/>
            <a:chExt cx="1861486" cy="1864990"/>
          </a:xfrm>
        </p:grpSpPr>
        <p:sp>
          <p:nvSpPr>
            <p:cNvPr id="14" name="Ellipse 37"/>
            <p:cNvSpPr/>
            <p:nvPr/>
          </p:nvSpPr>
          <p:spPr bwMode="auto">
            <a:xfrm>
              <a:off x="3605194" y="2864346"/>
              <a:ext cx="1861486" cy="18649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Ellipse 39"/>
            <p:cNvSpPr/>
            <p:nvPr/>
          </p:nvSpPr>
          <p:spPr bwMode="auto">
            <a:xfrm>
              <a:off x="3846498" y="2936773"/>
              <a:ext cx="1365298" cy="1011189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alpha val="0"/>
                  </a:schemeClr>
                </a:gs>
                <a:gs pos="100000">
                  <a:schemeClr val="bg1">
                    <a:alpha val="26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1524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Rectangle 15"/>
          <p:cNvSpPr>
            <a:spLocks noChangeAspect="1"/>
          </p:cNvSpPr>
          <p:nvPr/>
        </p:nvSpPr>
        <p:spPr>
          <a:xfrm>
            <a:off x="856121" y="1907377"/>
            <a:ext cx="5280480" cy="3960363"/>
          </a:xfrm>
          <a:prstGeom prst="rect">
            <a:avLst/>
          </a:prstGeom>
        </p:spPr>
        <p:txBody>
          <a:bodyPr spcFirstLastPara="1">
            <a:prstTxWarp prst="textArchDown">
              <a:avLst>
                <a:gd name="adj" fmla="val 16549419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PRINCIPLES OF NANO TECHNOLOGY     BIO MIMIC COMPONENT     SIZE REDUCTION     ENCAPSULATION     BI-PHASIC RELEASE MECHANISM     PRO-HEALING MATRIX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310562" y="1620253"/>
            <a:ext cx="5704976" cy="5033154"/>
            <a:chOff x="6551194" y="1470025"/>
            <a:chExt cx="5448301" cy="4988498"/>
          </a:xfrm>
        </p:grpSpPr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6551195" y="1470025"/>
              <a:ext cx="54483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89" eaLnBrk="0" hangingPunct="0"/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НАНО ТЕХНОЛОГИИ</a:t>
              </a:r>
              <a:endParaRPr lang="en-IN" sz="1525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457189" eaLnBrk="0" hangingPunct="0"/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Использование технологии </a:t>
              </a:r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Nano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Carrier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для доставки препарата путем создания структуры </a:t>
              </a:r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Core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Shel</a:t>
              </a:r>
              <a:endParaRPr lang="en-IN" sz="1525" dirty="0">
                <a:solidFill>
                  <a:srgbClr val="42123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6551195" y="2159052"/>
              <a:ext cx="5448300" cy="66992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>
                <a:defRPr/>
              </a:pPr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КОМПОНЕНТ </a:t>
              </a:r>
              <a:r>
                <a:rPr lang="en-IN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BIO MIMIC CARRIER</a:t>
              </a:r>
            </a:p>
            <a:p>
              <a:pPr algn="l">
                <a:defRPr/>
              </a:pP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Для лучшей совместимости и усвоения тканями, уменьшая отторжение препарата тканью</a:t>
              </a:r>
              <a:endParaRPr lang="en-IN" sz="1525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6551195" y="2868263"/>
              <a:ext cx="54483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89" eaLnBrk="0" hangingPunct="0"/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УМЕНЬШЕНИЕ РАЗМЕРА ДЛЯ БОЛЬШЕГО ПРИНЯТИЯ</a:t>
              </a:r>
            </a:p>
            <a:p>
              <a:pPr defTabSz="457189" eaLnBrk="0" hangingPunct="0"/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Уменьшение размера носителя обеспечивает более быстрый перенос в артериальную ткань и увеличивает поглощение через сосуды сосудов 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/>
                </a:rPr>
                <a:t></a:t>
              </a:r>
              <a:r>
                <a:rPr lang="ru-RU" sz="1525" u="sng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лучшая </a:t>
              </a:r>
              <a:r>
                <a:rPr lang="ru-RU" sz="1525" u="sng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отслеживаемость</a:t>
              </a:r>
              <a:r>
                <a:rPr lang="en-IN" sz="1525" u="sng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itchFamily="2" charset="2"/>
                </a:rPr>
                <a:t>!</a:t>
              </a:r>
              <a:endParaRPr lang="en-IN" sz="1525" u="sng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6551195" y="3845658"/>
              <a:ext cx="5448300" cy="1069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89" eaLnBrk="0" hangingPunct="0"/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ИНКАПСУЛЯЦИЯ</a:t>
              </a:r>
              <a:endParaRPr lang="en-IN" sz="1525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457189" eaLnBrk="0" hangingPunct="0"/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Инкапсулирование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частиц препарата небольшого размера для стабилизации и помощи в долгосрочном удержании препарата в тканях. </a:t>
              </a:r>
              <a:r>
                <a:rPr lang="ru-RU" sz="1525" u="sng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Обеспечьте защиту препарата во время транспортировки и передачи</a:t>
              </a:r>
              <a:endParaRPr lang="en-IN" sz="1525" u="sng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6551195" y="5001293"/>
              <a:ext cx="5448300" cy="66992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 charset="0"/>
                </a:defRPr>
              </a:lvl1pPr>
              <a:lvl2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2pPr>
              <a:lvl3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3pPr>
              <a:lvl4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4pPr>
              <a:lvl5pPr algn="ctr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pitchFamily="34" charset="-128"/>
                  <a:cs typeface="ＭＳ Ｐゴシック" charset="0"/>
                </a:defRPr>
              </a:lvl5pPr>
              <a:lvl6pPr marL="4572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>
                <a:defRPr/>
              </a:pPr>
              <a:r>
                <a:rPr lang="ru-RU" sz="1525" dirty="0" err="1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БИФАЗИЧЕСКИЙ</a:t>
              </a:r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ВЫПУСК - ПЕРВЫЙ </a:t>
              </a:r>
              <a:r>
                <a:rPr lang="fr-FR" sz="1525" dirty="0" err="1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NC</a:t>
              </a:r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И ВТОРОЙ ПРЕПАРАТ</a:t>
              </a:r>
            </a:p>
            <a:p>
              <a:pPr algn="l">
                <a:defRPr/>
              </a:pP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Первоначальный перенос носителя субмикронного размера в ткань за короткое время</a:t>
              </a:r>
              <a:r>
                <a:rPr lang="en-IN" sz="1525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and then release drug from sub-micron sized carrier upon dissolution</a:t>
              </a:r>
            </a:p>
            <a:p>
              <a:pPr algn="l">
                <a:defRPr/>
              </a:pPr>
              <a:endParaRPr lang="en-IN" sz="1525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 bwMode="auto">
            <a:xfrm>
              <a:off x="6551194" y="5788598"/>
              <a:ext cx="5448300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189" eaLnBrk="0" hangingPunct="0"/>
              <a:r>
                <a:rPr lang="ru-RU" sz="1525" dirty="0">
                  <a:solidFill>
                    <a:schemeClr val="accent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ЗАЖИВЛЯЮЩАЯ МАТРИЦА</a:t>
              </a:r>
            </a:p>
            <a:p>
              <a:pPr defTabSz="457189" eaLnBrk="0" hangingPunct="0"/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Наполнитель выбран так, чтобы он имел свойства заживления и помогает в процессе </a:t>
              </a:r>
              <a:r>
                <a:rPr lang="ru-RU" sz="1525" dirty="0" err="1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эндотелизации</a:t>
              </a:r>
              <a:r>
                <a:rPr lang="ru-RU" sz="1525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IN" sz="1525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187"/>
          <p:cNvGrpSpPr>
            <a:grpSpLocks/>
          </p:cNvGrpSpPr>
          <p:nvPr/>
        </p:nvGrpSpPr>
        <p:grpSpPr bwMode="auto">
          <a:xfrm>
            <a:off x="2024314" y="3614068"/>
            <a:ext cx="2495551" cy="649446"/>
            <a:chOff x="2628036" y="5222765"/>
            <a:chExt cx="3887928" cy="1274076"/>
          </a:xfrm>
        </p:grpSpPr>
        <p:pic>
          <p:nvPicPr>
            <p:cNvPr id="24" name="Picture 18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28036" y="5222765"/>
              <a:ext cx="3887928" cy="790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628036" y="6013807"/>
              <a:ext cx="3887928" cy="48303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Технология покрытия </a:t>
              </a:r>
              <a:r>
                <a:rPr lang="ru-RU" sz="1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наноносителей</a:t>
              </a:r>
              <a:endParaRPr lang="en-IN" sz="1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D0E9F28-CD04-4C74-9099-CD62B6525B21}"/>
              </a:ext>
            </a:extLst>
          </p:cNvPr>
          <p:cNvSpPr/>
          <p:nvPr/>
        </p:nvSpPr>
        <p:spPr>
          <a:xfrm>
            <a:off x="674788" y="294088"/>
            <a:ext cx="908267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33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 ТЕХНОЛОГИИ </a:t>
            </a:r>
            <a:r>
              <a:rPr lang="fr-FR" sz="3733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NANOLUTE</a:t>
            </a:r>
            <a:endParaRPr lang="en-IN" sz="3733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AB12E87-AB14-4318-BE76-A8AE9EB9195D}"/>
              </a:ext>
            </a:extLst>
          </p:cNvPr>
          <p:cNvGrpSpPr/>
          <p:nvPr/>
        </p:nvGrpSpPr>
        <p:grpSpPr>
          <a:xfrm>
            <a:off x="658549" y="1144313"/>
            <a:ext cx="9691948" cy="5413194"/>
            <a:chOff x="375678" y="1263451"/>
            <a:chExt cx="5295017" cy="36369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E910D2A-FD22-46AD-B539-C13044CACA70}"/>
                </a:ext>
              </a:extLst>
            </p:cNvPr>
            <p:cNvSpPr/>
            <p:nvPr/>
          </p:nvSpPr>
          <p:spPr>
            <a:xfrm>
              <a:off x="375678" y="1263451"/>
              <a:ext cx="5295013" cy="28634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Преобразование препарата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в частицы субмикронного размера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AE9C831-6CB8-4458-B9B5-2F039146E6A3}"/>
                </a:ext>
              </a:extLst>
            </p:cNvPr>
            <p:cNvSpPr/>
            <p:nvPr/>
          </p:nvSpPr>
          <p:spPr>
            <a:xfrm>
              <a:off x="375679" y="1808746"/>
              <a:ext cx="5295013" cy="501341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Инкапсуляция препарата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субмикронного размера в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высокобиосовместимый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лекарственный носитель - ФОСФОЛИПИД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7DEEF4B-3CE8-4219-83A2-5E5D92C96510}"/>
                </a:ext>
              </a:extLst>
            </p:cNvPr>
            <p:cNvSpPr/>
            <p:nvPr/>
          </p:nvSpPr>
          <p:spPr>
            <a:xfrm>
              <a:off x="375682" y="2589618"/>
              <a:ext cx="5295013" cy="680483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При надувании баллона, покрытого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сиролимусом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в целевом участке, носитель лекарственного средства с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сиролимусом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внутри переносится на стенку сосуда в соответствии с принципом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коэффективной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диффузии.</a:t>
              </a:r>
              <a:endPara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EABA21-C45A-4F23-88BF-64518ACBFF9B}"/>
                </a:ext>
              </a:extLst>
            </p:cNvPr>
            <p:cNvCxnSpPr>
              <a:cxnSpLocks/>
              <a:stCxn id="24" idx="2"/>
              <a:endCxn id="25" idx="0"/>
            </p:cNvCxnSpPr>
            <p:nvPr/>
          </p:nvCxnSpPr>
          <p:spPr>
            <a:xfrm>
              <a:off x="3023185" y="1549796"/>
              <a:ext cx="1" cy="258950"/>
            </a:xfrm>
            <a:prstGeom prst="straightConnector1">
              <a:avLst/>
            </a:prstGeom>
            <a:ln>
              <a:solidFill>
                <a:srgbClr val="20408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2BF3E6C-FC6E-4B2D-9912-A5BD68C620FD}"/>
                </a:ext>
              </a:extLst>
            </p:cNvPr>
            <p:cNvSpPr/>
            <p:nvPr/>
          </p:nvSpPr>
          <p:spPr>
            <a:xfrm>
              <a:off x="375680" y="3607258"/>
              <a:ext cx="5295013" cy="496083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При изменении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тела носитель лекарства имитирует липиды тела и высвобождает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</a:t>
              </a:r>
              <a:endPara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1A5780-F3A8-4F8D-9BC6-E3E49B206140}"/>
                </a:ext>
              </a:extLst>
            </p:cNvPr>
            <p:cNvCxnSpPr>
              <a:cxnSpLocks/>
            </p:cNvCxnSpPr>
            <p:nvPr/>
          </p:nvCxnSpPr>
          <p:spPr>
            <a:xfrm>
              <a:off x="3023189" y="2276174"/>
              <a:ext cx="2" cy="302040"/>
            </a:xfrm>
            <a:prstGeom prst="straightConnector1">
              <a:avLst/>
            </a:prstGeom>
            <a:ln>
              <a:solidFill>
                <a:srgbClr val="2A45A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22CB9E4-51BD-42D8-8E6A-2F30E1A66782}"/>
                </a:ext>
              </a:extLst>
            </p:cNvPr>
            <p:cNvCxnSpPr>
              <a:cxnSpLocks/>
            </p:cNvCxnSpPr>
            <p:nvPr/>
          </p:nvCxnSpPr>
          <p:spPr>
            <a:xfrm>
              <a:off x="3005466" y="3269535"/>
              <a:ext cx="2" cy="302040"/>
            </a:xfrm>
            <a:prstGeom prst="straightConnector1">
              <a:avLst/>
            </a:prstGeom>
            <a:ln>
              <a:solidFill>
                <a:srgbClr val="20408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2842D7F-7701-4B1C-A6B1-F951A875EEA3}"/>
                </a:ext>
              </a:extLst>
            </p:cNvPr>
            <p:cNvSpPr/>
            <p:nvPr/>
          </p:nvSpPr>
          <p:spPr>
            <a:xfrm>
              <a:off x="375681" y="4399046"/>
              <a:ext cx="5295013" cy="501341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Частицы лекарственного средства </a:t>
              </a:r>
              <a:r>
                <a:rPr lang="ru-RU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сиролимус</a:t>
              </a:r>
              <a:r>
                <a:rPr lang="ru-RU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субмикронного размера проникают в самый глубокий слой сосуда в течение определенного периода времени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C38589F-376A-4ADF-89A5-060FB11665FE}"/>
                </a:ext>
              </a:extLst>
            </p:cNvPr>
            <p:cNvCxnSpPr>
              <a:cxnSpLocks/>
            </p:cNvCxnSpPr>
            <p:nvPr/>
          </p:nvCxnSpPr>
          <p:spPr>
            <a:xfrm>
              <a:off x="3005468" y="4088736"/>
              <a:ext cx="2" cy="302040"/>
            </a:xfrm>
            <a:prstGeom prst="straightConnector1">
              <a:avLst/>
            </a:prstGeom>
            <a:ln>
              <a:solidFill>
                <a:srgbClr val="2A45A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id="{D46B1B7F-3F74-4486-86F7-96B10A03721C}"/>
              </a:ext>
            </a:extLst>
          </p:cNvPr>
          <p:cNvSpPr txBox="1">
            <a:spLocks/>
          </p:cNvSpPr>
          <p:nvPr/>
        </p:nvSpPr>
        <p:spPr>
          <a:xfrm>
            <a:off x="1555016" y="79294"/>
            <a:ext cx="8397367" cy="1032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Описание технологии </a:t>
            </a:r>
            <a:r>
              <a:rPr lang="en-US" sz="2800" b="1" spc="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Nanolute</a:t>
            </a:r>
            <a:endParaRPr lang="fr-FR" sz="2800" b="1" spc="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dern Sans"/>
            </a:endParaRPr>
          </a:p>
        </p:txBody>
      </p:sp>
    </p:spTree>
    <p:extLst>
      <p:ext uri="{BB962C8B-B14F-4D97-AF65-F5344CB8AC3E}">
        <p14:creationId xmlns:p14="http://schemas.microsoft.com/office/powerpoint/2010/main" val="762176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97176A-71BF-4F7C-AED3-11B225CA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680" y="1908315"/>
            <a:ext cx="4682767" cy="386963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383E2F0-C8F9-4183-A4DC-92D2989A1FF8}"/>
              </a:ext>
            </a:extLst>
          </p:cNvPr>
          <p:cNvSpPr txBox="1">
            <a:spLocks/>
          </p:cNvSpPr>
          <p:nvPr/>
        </p:nvSpPr>
        <p:spPr>
          <a:xfrm>
            <a:off x="84026" y="759136"/>
            <a:ext cx="10452045" cy="10324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Технология </a:t>
            </a:r>
            <a:r>
              <a:rPr lang="en-US" sz="2800" b="1" spc="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Nanolute</a:t>
            </a:r>
            <a:r>
              <a:rPr lang="ru-RU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 -</a:t>
            </a:r>
            <a:r>
              <a:rPr lang="en-US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 </a:t>
            </a:r>
            <a:r>
              <a:rPr lang="ru-RU" sz="2800" b="1" spc="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dern Sans"/>
              </a:rPr>
              <a:t>Преимущества</a:t>
            </a:r>
            <a:endParaRPr lang="fr-FR" sz="2800" b="1" spc="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dern Sans"/>
            </a:endParaRP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46572E3C-6919-4F97-944D-F3F48401B13D}"/>
              </a:ext>
            </a:extLst>
          </p:cNvPr>
          <p:cNvSpPr txBox="1">
            <a:spLocks/>
          </p:cNvSpPr>
          <p:nvPr/>
        </p:nvSpPr>
        <p:spPr>
          <a:xfrm>
            <a:off x="172278" y="1753836"/>
            <a:ext cx="7235688" cy="4876847"/>
          </a:xfrm>
          <a:prstGeom prst="rect">
            <a:avLst/>
          </a:prstGeom>
        </p:spPr>
        <p:txBody>
          <a:bodyPr vert="horz" lIns="80682" tIns="40341" rIns="80682" bIns="40341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14" indent="-270014" defTabSz="403433">
              <a:lnSpc>
                <a:spcPct val="150000"/>
              </a:lnSpc>
              <a:spcAft>
                <a:spcPts val="529"/>
              </a:spcAft>
              <a:buClr>
                <a:srgbClr val="4590B8"/>
              </a:buClr>
            </a:pP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Повышает </a:t>
            </a:r>
            <a:r>
              <a:rPr lang="ru-RU" sz="1600" b="1" dirty="0" err="1">
                <a:solidFill>
                  <a:srgbClr val="3D3D3D"/>
                </a:solidFill>
                <a:latin typeface="Gill Sans MT" panose="020B0502020104020203"/>
              </a:rPr>
              <a:t>липофильность</a:t>
            </a:r>
            <a:r>
              <a:rPr lang="en-US" sz="1600" b="1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за счет доставки свободных от полимеров </a:t>
            </a:r>
            <a:r>
              <a:rPr lang="ru-RU" sz="1600" dirty="0" err="1">
                <a:solidFill>
                  <a:srgbClr val="3D3D3D"/>
                </a:solidFill>
                <a:latin typeface="Gill Sans MT" panose="020B0502020104020203"/>
              </a:rPr>
              <a:t>наноносителей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, содержащих </a:t>
            </a:r>
            <a:r>
              <a:rPr lang="ru-RU" sz="1600" dirty="0" err="1">
                <a:solidFill>
                  <a:srgbClr val="3D3D3D"/>
                </a:solidFill>
                <a:latin typeface="Gill Sans MT" panose="020B0502020104020203"/>
              </a:rPr>
              <a:t>сиролимус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, окруженных инкапсуляцией патентованного лекарственного носителя, то есть фосфолипида</a:t>
            </a:r>
            <a:endParaRPr lang="en-US" sz="1600" dirty="0">
              <a:solidFill>
                <a:srgbClr val="3D3D3D"/>
              </a:solidFill>
              <a:latin typeface="Gill Sans MT" panose="020B0502020104020203"/>
            </a:endParaRPr>
          </a:p>
          <a:p>
            <a:pPr marL="270014" indent="-270014" defTabSz="403433">
              <a:lnSpc>
                <a:spcPct val="150000"/>
              </a:lnSpc>
              <a:spcAft>
                <a:spcPts val="529"/>
              </a:spcAft>
              <a:buClr>
                <a:srgbClr val="4590B8"/>
              </a:buClr>
            </a:pP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Покрытие </a:t>
            </a:r>
            <a:r>
              <a:rPr lang="ru-RU" sz="1600" dirty="0" err="1">
                <a:solidFill>
                  <a:srgbClr val="3D3D3D"/>
                </a:solidFill>
                <a:latin typeface="Gill Sans MT" panose="020B0502020104020203"/>
              </a:rPr>
              <a:t>наноносителей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 обеспечивает очень низкие потери лекарственного средства при транспортировке и лучшую диффузию, что </a:t>
            </a: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увеличивает </a:t>
            </a:r>
            <a:r>
              <a:rPr lang="ru-RU" sz="1600" b="1" dirty="0" err="1">
                <a:solidFill>
                  <a:srgbClr val="3D3D3D"/>
                </a:solidFill>
                <a:latin typeface="Gill Sans MT" panose="020B0502020104020203"/>
              </a:rPr>
              <a:t>биодоступность</a:t>
            </a: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ru-RU" sz="1600" b="1" dirty="0" err="1">
                <a:solidFill>
                  <a:srgbClr val="3D3D3D"/>
                </a:solidFill>
                <a:latin typeface="Gill Sans MT" panose="020B0502020104020203"/>
              </a:rPr>
              <a:t>сиролимуса</a:t>
            </a:r>
            <a:endParaRPr lang="en-US" sz="1600" dirty="0">
              <a:solidFill>
                <a:srgbClr val="3D3D3D"/>
              </a:solidFill>
              <a:latin typeface="Gill Sans MT" panose="020B0502020104020203"/>
            </a:endParaRPr>
          </a:p>
          <a:p>
            <a:pPr marL="270014" indent="-270014" defTabSz="403433">
              <a:lnSpc>
                <a:spcPct val="150000"/>
              </a:lnSpc>
              <a:spcAft>
                <a:spcPts val="529"/>
              </a:spcAft>
              <a:buClr>
                <a:srgbClr val="4590B8"/>
              </a:buClr>
            </a:pP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Способствует лучшей адгезии </a:t>
            </a:r>
            <a:r>
              <a:rPr lang="ru-RU" sz="1600" dirty="0" err="1">
                <a:solidFill>
                  <a:srgbClr val="3D3D3D"/>
                </a:solidFill>
                <a:latin typeface="Gill Sans MT" panose="020B0502020104020203"/>
              </a:rPr>
              <a:t>сиролимуса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 к поверхности баллона</a:t>
            </a:r>
          </a:p>
          <a:p>
            <a:pPr marL="270014" indent="-270014" defTabSz="403433">
              <a:lnSpc>
                <a:spcPct val="150000"/>
              </a:lnSpc>
              <a:spcAft>
                <a:spcPts val="529"/>
              </a:spcAft>
              <a:buClr>
                <a:srgbClr val="4590B8"/>
              </a:buClr>
            </a:pP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Эффективный перенос препарата 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в самый глубокий слой сосуда</a:t>
            </a:r>
          </a:p>
          <a:p>
            <a:pPr marL="270014" indent="-270014" defTabSz="403433">
              <a:lnSpc>
                <a:spcPct val="150000"/>
              </a:lnSpc>
              <a:spcAft>
                <a:spcPts val="529"/>
              </a:spcAft>
              <a:buClr>
                <a:srgbClr val="4590B8"/>
              </a:buClr>
            </a:pP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Снижает количество </a:t>
            </a:r>
            <a:r>
              <a:rPr lang="ru-RU" sz="1600" dirty="0">
                <a:solidFill>
                  <a:srgbClr val="3D3D3D"/>
                </a:solidFill>
                <a:latin typeface="Gill Sans MT" panose="020B0502020104020203"/>
              </a:rPr>
              <a:t>необходимого </a:t>
            </a:r>
            <a:r>
              <a:rPr lang="ru-RU" sz="1600" b="1" dirty="0">
                <a:solidFill>
                  <a:srgbClr val="3D3D3D"/>
                </a:solidFill>
                <a:latin typeface="Gill Sans MT" panose="020B0502020104020203"/>
              </a:rPr>
              <a:t>лекарственного средства</a:t>
            </a:r>
            <a:endParaRPr lang="en-US" sz="1600" b="1" dirty="0">
              <a:solidFill>
                <a:srgbClr val="3D3D3D"/>
              </a:solidFill>
              <a:latin typeface="Gill Sans MT" panose="020B0502020104020203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418128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A1BE1-6142-4C23-BF36-8AD261D3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77" y="1028815"/>
            <a:ext cx="9968869" cy="468061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a typeface="Cambria" panose="02040503050406030204" pitchFamily="18" charset="0"/>
                <a:cs typeface="Calibri" panose="020F0502020204030204" pitchFamily="34" charset="0"/>
              </a:rPr>
              <a:t>Уникальная технология нанесения покрытий</a:t>
            </a:r>
            <a:endParaRPr lang="en-IN" sz="3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BCC356-58B5-4E86-8CF5-1D4556B4718D}"/>
              </a:ext>
            </a:extLst>
          </p:cNvPr>
          <p:cNvSpPr/>
          <p:nvPr/>
        </p:nvSpPr>
        <p:spPr>
          <a:xfrm>
            <a:off x="200416" y="1611412"/>
            <a:ext cx="11786992" cy="1077218"/>
          </a:xfrm>
          <a:prstGeom prst="rect">
            <a:avLst/>
          </a:prstGeom>
          <a:solidFill>
            <a:srgbClr val="F4ECF2"/>
          </a:solidFill>
        </p:spPr>
        <p:txBody>
          <a:bodyPr wrap="square">
            <a:spAutoFit/>
          </a:bodyPr>
          <a:lstStyle/>
          <a:p>
            <a:pPr marL="457189" indent="-457189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Носитель вместе с лекарственным средством наносится на развернутый баллон для достижения 100% покрытия на поверхности баллона.</a:t>
            </a: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Макс. кол-во препарата покрывает складки баллона, что предотвращает вымывание.</a:t>
            </a:r>
          </a:p>
          <a:p>
            <a:pPr marL="457189" indent="-457189"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Уникальный запатентованный механизм сгиба также способствует лучшему профилю пересечения</a:t>
            </a:r>
            <a:endParaRPr lang="en-IN" sz="16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4A2E3-0B3E-49BB-AF4F-4580481B9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85" y="1028815"/>
            <a:ext cx="9064097" cy="57683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BA79AD5-108A-4548-AE86-5520E0588B1A}"/>
              </a:ext>
            </a:extLst>
          </p:cNvPr>
          <p:cNvSpPr/>
          <p:nvPr/>
        </p:nvSpPr>
        <p:spPr>
          <a:xfrm>
            <a:off x="4573015" y="3712258"/>
            <a:ext cx="662609" cy="36112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05AA82D-CF03-45B5-901F-B65F00F1ECD3}"/>
              </a:ext>
            </a:extLst>
          </p:cNvPr>
          <p:cNvSpPr/>
          <p:nvPr/>
        </p:nvSpPr>
        <p:spPr>
          <a:xfrm>
            <a:off x="7166152" y="3712258"/>
            <a:ext cx="662609" cy="36112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A9516-4EB5-4AD1-8B21-42F52251F1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47" y="2680247"/>
            <a:ext cx="1673439" cy="2133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D27893-5FBE-4CDB-8057-49B3D9EF9951}"/>
              </a:ext>
            </a:extLst>
          </p:cNvPr>
          <p:cNvSpPr txBox="1">
            <a:spLocks/>
          </p:cNvSpPr>
          <p:nvPr/>
        </p:nvSpPr>
        <p:spPr>
          <a:xfrm>
            <a:off x="441002" y="4963427"/>
            <a:ext cx="4393407" cy="199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1800" u="sng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КРУГОВОЕ ПОКРЫТИЕ</a:t>
            </a:r>
            <a:endParaRPr lang="en-US" sz="1800" u="sng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Выполняется надувание под низким давлением, а затем наносится покрытие, чтобы обеспечить однородное распределение лекарственного средства</a:t>
            </a:r>
          </a:p>
          <a:p>
            <a:pPr algn="ctr"/>
            <a:r>
              <a:rPr lang="en-US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100% покрытие площади поверхности</a:t>
            </a:r>
            <a:r>
              <a:rPr lang="en-US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endParaRPr lang="en-IN" sz="18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3A49E2-2C56-4BA1-BAA1-7DCCB9471D0F}"/>
              </a:ext>
            </a:extLst>
          </p:cNvPr>
          <p:cNvSpPr txBox="1">
            <a:spLocks/>
          </p:cNvSpPr>
          <p:nvPr/>
        </p:nvSpPr>
        <p:spPr>
          <a:xfrm>
            <a:off x="4241346" y="4588565"/>
            <a:ext cx="3988904" cy="199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1800" u="sng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ПОВТОРНОЕ СКЛАДЫВАНИЕ</a:t>
            </a:r>
          </a:p>
          <a:p>
            <a:pPr algn="ctr"/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Затем баллон с покрытием складывается в 3/6 раза.</a:t>
            </a:r>
            <a:endParaRPr lang="en-US" sz="18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42CE50-892F-4D60-BC1A-F19BB12BA011}"/>
              </a:ext>
            </a:extLst>
          </p:cNvPr>
          <p:cNvSpPr txBox="1">
            <a:spLocks/>
          </p:cNvSpPr>
          <p:nvPr/>
        </p:nvSpPr>
        <p:spPr>
          <a:xfrm>
            <a:off x="7603069" y="4729628"/>
            <a:ext cx="3988904" cy="199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1800" u="sng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РАЗДУВАНИЕ</a:t>
            </a:r>
            <a:endParaRPr lang="en-US" sz="1800" u="sng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Покрытие наносится максимально полно, и это приводит к полному распределению препарата </a:t>
            </a:r>
            <a:endParaRPr lang="en-US" sz="18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276389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0381" y="928039"/>
            <a:ext cx="4183231" cy="51347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ea typeface="Cambria" panose="02040503050406030204" pitchFamily="18" charset="0"/>
              </a:rPr>
              <a:t>Удержание тканей</a:t>
            </a:r>
            <a:endParaRPr lang="en-IN" sz="3000" b="1" dirty="0">
              <a:solidFill>
                <a:srgbClr val="AFEAFF"/>
              </a:solidFill>
              <a:ea typeface="Cambria" panose="02040503050406030204" pitchFamily="18" charset="0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805130" y="1717751"/>
            <a:ext cx="3200400" cy="4894740"/>
            <a:chOff x="1341367" y="1072633"/>
            <a:chExt cx="3704893" cy="55728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r="18171"/>
            <a:stretch/>
          </p:blipFill>
          <p:spPr>
            <a:xfrm>
              <a:off x="1341367" y="1072633"/>
              <a:ext cx="3704892" cy="1843818"/>
            </a:xfrm>
            <a:prstGeom prst="rect">
              <a:avLst/>
            </a:prstGeom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41367" y="2938750"/>
              <a:ext cx="3704893" cy="183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1367" y="4810904"/>
              <a:ext cx="3704893" cy="1834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"/>
          <p:cNvGrpSpPr/>
          <p:nvPr/>
        </p:nvGrpSpPr>
        <p:grpSpPr>
          <a:xfrm>
            <a:off x="4371621" y="1800315"/>
            <a:ext cx="1146762" cy="4816722"/>
            <a:chOff x="151069" y="1524015"/>
            <a:chExt cx="1146762" cy="5078644"/>
          </a:xfrm>
        </p:grpSpPr>
        <p:grpSp>
          <p:nvGrpSpPr>
            <p:cNvPr id="8" name="Group 97"/>
            <p:cNvGrpSpPr>
              <a:grpSpLocks noChangeAspect="1"/>
            </p:cNvGrpSpPr>
            <p:nvPr/>
          </p:nvGrpSpPr>
          <p:grpSpPr>
            <a:xfrm>
              <a:off x="151069" y="3318397"/>
              <a:ext cx="900000" cy="900000"/>
              <a:chOff x="573241" y="3175197"/>
              <a:chExt cx="2528018" cy="2528018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73241" y="3175197"/>
                <a:ext cx="2528018" cy="252801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mpd="sng">
                <a:noFill/>
              </a:ln>
              <a:effectLst>
                <a:glow rad="419100">
                  <a:schemeClr val="accent6">
                    <a:lumMod val="60000"/>
                    <a:lumOff val="40000"/>
                    <a:alpha val="4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748684" y="3350640"/>
                <a:ext cx="2177133" cy="21771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117992" y="3719948"/>
                <a:ext cx="1438516" cy="1438516"/>
              </a:xfrm>
              <a:prstGeom prst="ellipse">
                <a:avLst/>
              </a:prstGeom>
              <a:solidFill>
                <a:srgbClr val="FFFFFF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Block Arc 31"/>
              <p:cNvSpPr/>
              <p:nvPr/>
            </p:nvSpPr>
            <p:spPr>
              <a:xfrm>
                <a:off x="1018244" y="3718446"/>
                <a:ext cx="1440018" cy="1440018"/>
              </a:xfrm>
              <a:prstGeom prst="blockArc">
                <a:avLst>
                  <a:gd name="adj1" fmla="val 12646582"/>
                  <a:gd name="adj2" fmla="val 14411267"/>
                  <a:gd name="adj3" fmla="val 675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Block Arc 32"/>
              <p:cNvSpPr/>
              <p:nvPr/>
            </p:nvSpPr>
            <p:spPr>
              <a:xfrm rot="7869726">
                <a:off x="1167946" y="3959224"/>
                <a:ext cx="1440018" cy="1440018"/>
              </a:xfrm>
              <a:prstGeom prst="blockArc">
                <a:avLst>
                  <a:gd name="adj1" fmla="val 15156322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Block Arc 33"/>
              <p:cNvSpPr/>
              <p:nvPr/>
            </p:nvSpPr>
            <p:spPr>
              <a:xfrm rot="14692886">
                <a:off x="987753" y="3797999"/>
                <a:ext cx="1440018" cy="1440018"/>
              </a:xfrm>
              <a:prstGeom prst="blockArc">
                <a:avLst>
                  <a:gd name="adj1" fmla="val 12991395"/>
                  <a:gd name="adj2" fmla="val 14348166"/>
                  <a:gd name="adj3" fmla="val 573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2075294">
                <a:off x="1096525" y="3595462"/>
                <a:ext cx="1440018" cy="1440018"/>
              </a:xfrm>
              <a:prstGeom prst="blockArc">
                <a:avLst>
                  <a:gd name="adj1" fmla="val 12646582"/>
                  <a:gd name="adj2" fmla="val 14411267"/>
                  <a:gd name="adj3" fmla="val 675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Block Arc 35"/>
              <p:cNvSpPr/>
              <p:nvPr/>
            </p:nvSpPr>
            <p:spPr>
              <a:xfrm rot="4178114">
                <a:off x="1223801" y="3627698"/>
                <a:ext cx="1440018" cy="1440018"/>
              </a:xfrm>
              <a:prstGeom prst="blockArc">
                <a:avLst>
                  <a:gd name="adj1" fmla="val 15156322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Block Arc 36"/>
              <p:cNvSpPr/>
              <p:nvPr/>
            </p:nvSpPr>
            <p:spPr>
              <a:xfrm rot="18264228">
                <a:off x="955229" y="3733175"/>
                <a:ext cx="1440018" cy="1440018"/>
              </a:xfrm>
              <a:prstGeom prst="blockArc">
                <a:avLst>
                  <a:gd name="adj1" fmla="val 12991395"/>
                  <a:gd name="adj2" fmla="val 14348166"/>
                  <a:gd name="adj3" fmla="val 573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9" name="Group 107"/>
            <p:cNvGrpSpPr>
              <a:grpSpLocks noChangeAspect="1"/>
            </p:cNvGrpSpPr>
            <p:nvPr/>
          </p:nvGrpSpPr>
          <p:grpSpPr>
            <a:xfrm>
              <a:off x="151069" y="5112779"/>
              <a:ext cx="900000" cy="900863"/>
              <a:chOff x="573241" y="3175197"/>
              <a:chExt cx="2528018" cy="253043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73241" y="3175197"/>
                <a:ext cx="2528018" cy="252801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mpd="sng">
                <a:noFill/>
              </a:ln>
              <a:effectLst>
                <a:glow rad="419100">
                  <a:schemeClr val="accent6">
                    <a:lumMod val="60000"/>
                    <a:lumOff val="40000"/>
                    <a:alpha val="4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48684" y="3350640"/>
                <a:ext cx="2177133" cy="21771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17992" y="3719948"/>
                <a:ext cx="1438516" cy="1438516"/>
              </a:xfrm>
              <a:prstGeom prst="ellipse">
                <a:avLst/>
              </a:prstGeom>
              <a:solidFill>
                <a:srgbClr val="FFFFFF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Block Arc 22"/>
              <p:cNvSpPr/>
              <p:nvPr/>
            </p:nvSpPr>
            <p:spPr>
              <a:xfrm>
                <a:off x="851221" y="3528427"/>
                <a:ext cx="1440018" cy="1440018"/>
              </a:xfrm>
              <a:prstGeom prst="blockArc">
                <a:avLst>
                  <a:gd name="adj1" fmla="val 12646582"/>
                  <a:gd name="adj2" fmla="val 14411267"/>
                  <a:gd name="adj3" fmla="val 675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Block Arc 23"/>
              <p:cNvSpPr/>
              <p:nvPr/>
            </p:nvSpPr>
            <p:spPr>
              <a:xfrm rot="7869726">
                <a:off x="1311648" y="3940476"/>
                <a:ext cx="1440018" cy="1440018"/>
              </a:xfrm>
              <a:prstGeom prst="blockArc">
                <a:avLst>
                  <a:gd name="adj1" fmla="val 15156322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4692886">
                <a:off x="913115" y="4265618"/>
                <a:ext cx="1440018" cy="1440018"/>
              </a:xfrm>
              <a:prstGeom prst="blockArc">
                <a:avLst>
                  <a:gd name="adj1" fmla="val 12991395"/>
                  <a:gd name="adj2" fmla="val 14348166"/>
                  <a:gd name="adj3" fmla="val 573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Block Arc 25"/>
              <p:cNvSpPr/>
              <p:nvPr/>
            </p:nvSpPr>
            <p:spPr>
              <a:xfrm rot="3506915">
                <a:off x="1215483" y="3419270"/>
                <a:ext cx="1440018" cy="1440018"/>
              </a:xfrm>
              <a:prstGeom prst="blockArc">
                <a:avLst>
                  <a:gd name="adj1" fmla="val 12646582"/>
                  <a:gd name="adj2" fmla="val 14411267"/>
                  <a:gd name="adj3" fmla="val 675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Block Arc 26"/>
              <p:cNvSpPr/>
              <p:nvPr/>
            </p:nvSpPr>
            <p:spPr>
              <a:xfrm rot="4178114">
                <a:off x="1366842" y="3556196"/>
                <a:ext cx="1440018" cy="1440018"/>
              </a:xfrm>
              <a:prstGeom prst="blockArc">
                <a:avLst>
                  <a:gd name="adj1" fmla="val 15156322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Block Arc 27"/>
              <p:cNvSpPr/>
              <p:nvPr/>
            </p:nvSpPr>
            <p:spPr>
              <a:xfrm rot="18264228">
                <a:off x="840928" y="3925396"/>
                <a:ext cx="1440018" cy="1440018"/>
              </a:xfrm>
              <a:prstGeom prst="blockArc">
                <a:avLst>
                  <a:gd name="adj1" fmla="val 12991395"/>
                  <a:gd name="adj2" fmla="val 14348166"/>
                  <a:gd name="adj3" fmla="val 5732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0" name="Group 117"/>
            <p:cNvGrpSpPr>
              <a:grpSpLocks noChangeAspect="1"/>
            </p:cNvGrpSpPr>
            <p:nvPr/>
          </p:nvGrpSpPr>
          <p:grpSpPr>
            <a:xfrm>
              <a:off x="151069" y="1524015"/>
              <a:ext cx="900000" cy="900000"/>
              <a:chOff x="538041" y="2877390"/>
              <a:chExt cx="2528018" cy="252801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38041" y="2877390"/>
                <a:ext cx="2528018" cy="2528018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57150" cmpd="sng">
                <a:noFill/>
              </a:ln>
              <a:effectLst>
                <a:glow rad="419100">
                  <a:schemeClr val="accent6">
                    <a:lumMod val="60000"/>
                    <a:lumOff val="40000"/>
                    <a:alpha val="4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13484" y="3052833"/>
                <a:ext cx="2177133" cy="21771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082792" y="3422141"/>
                <a:ext cx="1438517" cy="1438517"/>
              </a:xfrm>
              <a:prstGeom prst="ellipse">
                <a:avLst/>
              </a:prstGeom>
              <a:solidFill>
                <a:srgbClr val="FFFFFF"/>
              </a:solidFill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Block Arc 16"/>
              <p:cNvSpPr/>
              <p:nvPr/>
            </p:nvSpPr>
            <p:spPr>
              <a:xfrm>
                <a:off x="1106225" y="3447074"/>
                <a:ext cx="1440018" cy="1440018"/>
              </a:xfrm>
              <a:prstGeom prst="blockArc">
                <a:avLst>
                  <a:gd name="adj1" fmla="val 10800000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Block Arc 17"/>
              <p:cNvSpPr/>
              <p:nvPr/>
            </p:nvSpPr>
            <p:spPr>
              <a:xfrm rot="7869726">
                <a:off x="1046841" y="3420288"/>
                <a:ext cx="1440018" cy="1440018"/>
              </a:xfrm>
              <a:prstGeom prst="blockArc">
                <a:avLst>
                  <a:gd name="adj1" fmla="val 10800000"/>
                  <a:gd name="adj2" fmla="val 16600324"/>
                  <a:gd name="adj3" fmla="val 7336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4692886">
                <a:off x="1082432" y="3384752"/>
                <a:ext cx="1440018" cy="1440018"/>
              </a:xfrm>
              <a:prstGeom prst="blockArc">
                <a:avLst>
                  <a:gd name="adj1" fmla="val 10800000"/>
                  <a:gd name="adj2" fmla="val 15888249"/>
                  <a:gd name="adj3" fmla="val 7009"/>
                </a:avLst>
              </a:prstGeom>
              <a:pattFill prst="pct70">
                <a:fgClr>
                  <a:srgbClr val="408000"/>
                </a:fgClr>
                <a:bgClr>
                  <a:srgbClr val="00FF00"/>
                </a:bgClr>
              </a:patt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74456" y="2686538"/>
              <a:ext cx="1064715" cy="421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ДЕНЬ</a:t>
              </a:r>
              <a:r>
                <a:rPr lang="ru-RU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en-IN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3116" y="4480922"/>
              <a:ext cx="1064715" cy="421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ДЕНЬ</a:t>
              </a:r>
              <a:r>
                <a:rPr lang="ru-RU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IN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3116" y="6180792"/>
              <a:ext cx="1064715" cy="4218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ДЕНЬ</a:t>
              </a:r>
              <a:r>
                <a:rPr lang="ru-RU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>
                  <a:solidFill>
                    <a:srgbClr val="2A45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IN" sz="20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2" name="Title 1"/>
          <p:cNvSpPr txBox="1">
            <a:spLocks/>
          </p:cNvSpPr>
          <p:nvPr/>
        </p:nvSpPr>
        <p:spPr bwMode="auto">
          <a:xfrm>
            <a:off x="6130557" y="2198588"/>
            <a:ext cx="5870036" cy="37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just"/>
            <a:endParaRPr lang="en-IN" sz="1800" b="1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ТЕСТИРОВАНИЕ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SCB</a:t>
            </a:r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IN-VIVO</a:t>
            </a:r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(ДОКЛИНИЧЕСКОЕ)</a:t>
            </a:r>
          </a:p>
          <a:p>
            <a:pPr algn="just"/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ГЛАВНЫЙ ИССЛЕДОВАТЕЛЬ: Д-Р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РЕНУ</a:t>
            </a:r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ВИРМАНИ</a:t>
            </a:r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ИНСТИТУТ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</a:t>
            </a:r>
            <a:r>
              <a:rPr lang="ru-RU" sz="1800" b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PATH</a:t>
            </a:r>
            <a:endParaRPr lang="en-IN" sz="18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Исследование с препаратом </a:t>
            </a:r>
            <a:r>
              <a:rPr lang="ru-RU" sz="18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сиролимус</a:t>
            </a:r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маркированным </a:t>
            </a:r>
            <a:r>
              <a:rPr lang="ru-RU" sz="1800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dTF</a:t>
            </a:r>
            <a:r>
              <a:rPr lang="ru-RU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было проведено для изучения распределения препарата после лечения баллоном, покрытым лекарственным средством. Исследование показало хорошее присутствие препарата через 1, 3 и 7 дней. Удержание и перемещение лекарственного средства было продемонстрировано со средними и низкими концентрациями, наблюдаемыми до адвентициального слоя через 7 дней, что указывает на перемещение лекарственного средства в ткани</a:t>
            </a:r>
            <a:r>
              <a:rPr lang="en-IN" sz="1800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en-IN" sz="2000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Ссылка</a:t>
            </a:r>
            <a:r>
              <a:rPr lang="en-IN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TCT Abstracts /Oral/DES </a:t>
            </a:r>
            <a:r>
              <a:rPr lang="en-IN" sz="1050" b="1" i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JACC</a:t>
            </a:r>
            <a:r>
              <a:rPr lang="en-IN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Том </a:t>
            </a:r>
            <a:r>
              <a:rPr lang="en-IN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58.20</a:t>
            </a:r>
          </a:p>
          <a:p>
            <a:pPr algn="just"/>
            <a:r>
              <a:rPr lang="ru-RU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Приложение </a:t>
            </a:r>
            <a:r>
              <a:rPr lang="en-IN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 </a:t>
            </a:r>
            <a:r>
              <a:rPr lang="ru-RU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ноябрь</a:t>
            </a:r>
            <a:r>
              <a:rPr lang="en-IN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2011</a:t>
            </a:r>
            <a:r>
              <a:rPr lang="ru-RU" sz="105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г.</a:t>
            </a:r>
            <a:endParaRPr lang="en-IN" sz="1050" b="1" i="1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ound Same Side Corner Rectangle 92"/>
          <p:cNvSpPr/>
          <p:nvPr/>
        </p:nvSpPr>
        <p:spPr>
          <a:xfrm>
            <a:off x="6174344" y="1753835"/>
            <a:ext cx="5826249" cy="552969"/>
          </a:xfrm>
          <a:prstGeom prst="round2SameRect">
            <a:avLst>
              <a:gd name="adj1" fmla="val 4333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ИССЛЕДОВАНИЕ МАРКИРОВКИ </a:t>
            </a:r>
            <a:r>
              <a:rPr lang="en-IN" sz="2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dTF</a:t>
            </a:r>
            <a:endParaRPr lang="en-IN" sz="2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307971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07B-5204-44A8-B701-3B7057CA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40" y="214970"/>
            <a:ext cx="5257800" cy="1325563"/>
          </a:xfrm>
        </p:spPr>
        <p:txBody>
          <a:bodyPr/>
          <a:lstStyle/>
          <a:p>
            <a:r>
              <a:rPr lang="ru-RU" dirty="0"/>
              <a:t>Ф</a:t>
            </a:r>
            <a:r>
              <a:rPr lang="en-IN" dirty="0"/>
              <a:t>K-</a:t>
            </a:r>
            <a:r>
              <a:rPr lang="ru-RU" dirty="0"/>
              <a:t>исследование препарата в крови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99CE6-9F55-408A-9583-CC1C643E1360}"/>
              </a:ext>
            </a:extLst>
          </p:cNvPr>
          <p:cNvSpPr/>
          <p:nvPr/>
        </p:nvSpPr>
        <p:spPr>
          <a:xfrm>
            <a:off x="4835078" y="6310976"/>
            <a:ext cx="334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Почасовая диффузия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6B155B-DC0E-4F8F-9B9B-1E4798D6CA31}"/>
              </a:ext>
            </a:extLst>
          </p:cNvPr>
          <p:cNvSpPr txBox="1">
            <a:spLocks/>
          </p:cNvSpPr>
          <p:nvPr/>
        </p:nvSpPr>
        <p:spPr>
          <a:xfrm rot="16200000">
            <a:off x="-1700909" y="3664728"/>
            <a:ext cx="4930249" cy="8239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Концентрация лекарства в крови (</a:t>
            </a:r>
            <a:r>
              <a:rPr lang="ru-RU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нг</a:t>
            </a:r>
            <a:r>
              <a:rPr 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/мл)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6C2884A-1151-4BAF-8CA6-05E930F3B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391927"/>
              </p:ext>
            </p:extLst>
          </p:nvPr>
        </p:nvGraphicFramePr>
        <p:xfrm>
          <a:off x="1202677" y="1749290"/>
          <a:ext cx="1066356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75" y="681993"/>
            <a:ext cx="4630431" cy="6823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8636" y="1158052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36604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338F-4A63-437B-9BB7-A604CF71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63" y="706739"/>
            <a:ext cx="9603119" cy="67281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a typeface="Cambria" panose="02040503050406030204" pitchFamily="18" charset="0"/>
                <a:cs typeface="Calibri" panose="020F0502020204030204" pitchFamily="34" charset="0"/>
              </a:rPr>
              <a:t>ТЕКУЩИЕ ВАРИАНТЫ ЛЕЧЕНИЯ ПРИ </a:t>
            </a:r>
            <a:r>
              <a:rPr lang="ru-RU" sz="3600" dirty="0" err="1">
                <a:ea typeface="Cambria" panose="02040503050406030204" pitchFamily="18" charset="0"/>
                <a:cs typeface="Calibri" panose="020F0502020204030204" pitchFamily="34" charset="0"/>
              </a:rPr>
              <a:t>ЧТА</a:t>
            </a:r>
            <a:endParaRPr lang="en-IN" sz="3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984CB-1195-48B6-9A32-25B5D1323CA2}"/>
              </a:ext>
            </a:extLst>
          </p:cNvPr>
          <p:cNvSpPr txBox="1">
            <a:spLocks/>
          </p:cNvSpPr>
          <p:nvPr/>
        </p:nvSpPr>
        <p:spPr>
          <a:xfrm>
            <a:off x="262178" y="1710002"/>
            <a:ext cx="11428157" cy="3845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Чрескожная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транслюминальная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ангиопластика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дает хорошие краткосрочные результаты, но связана с 40-50% частотой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рестеноза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12 месяцев*.</a:t>
            </a:r>
          </a:p>
          <a:p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Стенты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из чистого металла для решения проблемы отдачи, связанной с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ЧTA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но все еще были связаны с 40%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рестенозом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12 месяцев из-за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неоинтимальной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гиперплазии, вызывающей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рестеноз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внутри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*.</a:t>
            </a:r>
          </a:p>
          <a:p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Стенты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лекарственным покрытием были введены, чтобы помочь снизить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рестеноз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показателем проходимости (80,6% против 58,1%, p = 0,006) по сравнению с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ЧTA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однако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нижних конечностей включает длинный сегмент, где результаты применения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стентов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неоптимальны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**.</a:t>
            </a:r>
          </a:p>
          <a:p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Кроме того, заболевание часто пересекает линию сустава, что делает его менее подходящим для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стентов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 есть вероятность позднего тромбоза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стента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Баллоны, покрытые </a:t>
            </a:r>
            <a:r>
              <a:rPr lang="ru-RU" sz="18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 лечении поражений при ЧТА, особенно нижних конечностей, связаны с высокими показателями смертности, несмотря на их краткосрочные преимущества #</a:t>
            </a:r>
            <a:r>
              <a:rPr lang="en-US" sz="18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44152C-8800-4F0D-8E12-1A9D9ABE90E1}"/>
              </a:ext>
            </a:extLst>
          </p:cNvPr>
          <p:cNvSpPr/>
          <p:nvPr/>
        </p:nvSpPr>
        <p:spPr>
          <a:xfrm>
            <a:off x="163286" y="5555789"/>
            <a:ext cx="1162594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/>
              <a:t>*</a:t>
            </a:r>
            <a:r>
              <a:rPr lang="ru-RU" sz="1100" dirty="0" err="1"/>
              <a:t>Шанмугасундарам</a:t>
            </a:r>
            <a:r>
              <a:rPr lang="ru-RU" sz="1100" dirty="0"/>
              <a:t> М., </a:t>
            </a:r>
            <a:r>
              <a:rPr lang="ru-RU" sz="1100" dirty="0" err="1"/>
              <a:t>Муругапандиан</a:t>
            </a:r>
            <a:r>
              <a:rPr lang="ru-RU" sz="1100" dirty="0"/>
              <a:t> С., </a:t>
            </a:r>
            <a:r>
              <a:rPr lang="ru-RU" sz="1100" dirty="0" err="1"/>
              <a:t>Чыонг</a:t>
            </a:r>
            <a:r>
              <a:rPr lang="ru-RU" sz="1100" dirty="0"/>
              <a:t> Х. Т., </a:t>
            </a:r>
            <a:r>
              <a:rPr lang="ru-RU" sz="1100" dirty="0" err="1"/>
              <a:t>Лотун</a:t>
            </a:r>
            <a:r>
              <a:rPr lang="ru-RU" sz="1100" dirty="0"/>
              <a:t> К., </a:t>
            </a:r>
            <a:r>
              <a:rPr lang="ru-RU" sz="1100" dirty="0" err="1"/>
              <a:t>Банерджи</a:t>
            </a:r>
            <a:r>
              <a:rPr lang="ru-RU" sz="1100" dirty="0"/>
              <a:t> С. Баллон с лекарственным покрытием при заболевании периферических артерий. Медицина сердечно-сосудистой </a:t>
            </a:r>
            <a:r>
              <a:rPr lang="ru-RU" sz="1100" dirty="0" err="1"/>
              <a:t>реваскуляризации</a:t>
            </a:r>
            <a:r>
              <a:rPr lang="ru-RU" sz="1100" dirty="0"/>
              <a:t>. 2 апреля 2018 г.</a:t>
            </a:r>
            <a:endParaRPr lang="en-IN" sz="1100" dirty="0"/>
          </a:p>
          <a:p>
            <a:r>
              <a:rPr lang="en-IN" sz="1100" dirty="0"/>
              <a:t>** </a:t>
            </a:r>
            <a:r>
              <a:rPr lang="en-IN" sz="11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https://www.slideshare.net/DukeHeartCenter/diagnosis-and-management-of-peripheral-arterial-disease</a:t>
            </a:r>
            <a:endParaRPr lang="en-IN" sz="1100" u="sng" dirty="0"/>
          </a:p>
          <a:p>
            <a:r>
              <a:rPr lang="en-IN" sz="1100" u="sng" dirty="0"/>
              <a:t>#</a:t>
            </a:r>
            <a:r>
              <a:rPr lang="ru-RU" sz="1100" dirty="0" err="1"/>
              <a:t>Катсанос</a:t>
            </a:r>
            <a:r>
              <a:rPr lang="ru-RU" sz="1100" dirty="0"/>
              <a:t> К., </a:t>
            </a:r>
            <a:r>
              <a:rPr lang="ru-RU" sz="1100" dirty="0" err="1"/>
              <a:t>Спилиопулос</a:t>
            </a:r>
            <a:r>
              <a:rPr lang="ru-RU" sz="1100" dirty="0"/>
              <a:t> С., </a:t>
            </a:r>
            <a:r>
              <a:rPr lang="ru-RU" sz="1100" dirty="0" err="1"/>
              <a:t>Китроу</a:t>
            </a:r>
            <a:r>
              <a:rPr lang="ru-RU" sz="1100" dirty="0"/>
              <a:t> П., </a:t>
            </a:r>
            <a:r>
              <a:rPr lang="ru-RU" sz="1100" dirty="0" err="1"/>
              <a:t>Крокидис</a:t>
            </a:r>
            <a:r>
              <a:rPr lang="ru-RU" sz="1100" dirty="0"/>
              <a:t> М., </a:t>
            </a:r>
            <a:r>
              <a:rPr lang="ru-RU" sz="1100" dirty="0" err="1"/>
              <a:t>Карнабатидис</a:t>
            </a:r>
            <a:r>
              <a:rPr lang="ru-RU" sz="1100" dirty="0"/>
              <a:t> Д. Риск смерти после применения баллонов и </a:t>
            </a:r>
            <a:r>
              <a:rPr lang="ru-RU" sz="1100" dirty="0" err="1"/>
              <a:t>стентов</a:t>
            </a:r>
            <a:r>
              <a:rPr lang="ru-RU" sz="1100" dirty="0"/>
              <a:t>, покрытых </a:t>
            </a:r>
            <a:r>
              <a:rPr lang="ru-RU" sz="1100" dirty="0" err="1"/>
              <a:t>паклитакселом</a:t>
            </a:r>
            <a:r>
              <a:rPr lang="ru-RU" sz="1100" dirty="0"/>
              <a:t>, в </a:t>
            </a:r>
            <a:r>
              <a:rPr lang="ru-RU" sz="1100" dirty="0" err="1"/>
              <a:t>бедренно</a:t>
            </a:r>
            <a:r>
              <a:rPr lang="ru-RU" sz="1100" dirty="0"/>
              <a:t>-подколенной артерии ноги: системный обзор и мета-анализ </a:t>
            </a:r>
            <a:r>
              <a:rPr lang="ru-RU" sz="1100" dirty="0" err="1"/>
              <a:t>рандомизированных</a:t>
            </a:r>
            <a:r>
              <a:rPr lang="ru-RU" sz="1100" dirty="0"/>
              <a:t> контролируемых исследований. Журнал Американской кардиологической ассоциации. 7: e011245, 2018.</a:t>
            </a:r>
            <a:endParaRPr lang="en-IN" sz="1100" u="sng" dirty="0"/>
          </a:p>
        </p:txBody>
      </p:sp>
    </p:spTree>
    <p:extLst>
      <p:ext uri="{BB962C8B-B14F-4D97-AF65-F5344CB8AC3E}">
        <p14:creationId xmlns:p14="http://schemas.microsoft.com/office/powerpoint/2010/main" val="112889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370BEB5-7D92-4D73-86B6-30D024F1C717}"/>
              </a:ext>
            </a:extLst>
          </p:cNvPr>
          <p:cNvSpPr txBox="1">
            <a:spLocks/>
          </p:cNvSpPr>
          <p:nvPr/>
        </p:nvSpPr>
        <p:spPr>
          <a:xfrm>
            <a:off x="202097" y="210218"/>
            <a:ext cx="4793974" cy="13255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ru-RU" dirty="0"/>
              <a:t>Ф</a:t>
            </a:r>
            <a:r>
              <a:rPr lang="en-IN" dirty="0"/>
              <a:t>K-</a:t>
            </a:r>
            <a:r>
              <a:rPr lang="ru-RU" dirty="0"/>
              <a:t>исследование доставки препарата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DBC4B-8555-4271-BBA5-0BB2C32F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957" y="1652104"/>
            <a:ext cx="116869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99" y="640649"/>
            <a:ext cx="4630431" cy="682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6560" y="1116708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47" y="1815068"/>
            <a:ext cx="535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Концентрация </a:t>
            </a:r>
            <a:r>
              <a:rPr lang="ru-RU" b="1" dirty="0" err="1"/>
              <a:t>сиролимуса</a:t>
            </a:r>
            <a:r>
              <a:rPr lang="ru-RU" b="1" dirty="0"/>
              <a:t> в тканях - среднее (</a:t>
            </a:r>
            <a:r>
              <a:rPr lang="ru-RU" b="1" dirty="0" err="1"/>
              <a:t>нг</a:t>
            </a:r>
            <a:r>
              <a:rPr lang="ru-RU" b="1" dirty="0"/>
              <a:t>/г)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500" y="2624380"/>
            <a:ext cx="461665" cy="327397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ru-RU" b="1" dirty="0"/>
              <a:t>Концентрация ткани (</a:t>
            </a:r>
            <a:r>
              <a:rPr lang="ru-RU" b="1" dirty="0" err="1"/>
              <a:t>Avg</a:t>
            </a:r>
            <a:r>
              <a:rPr lang="ru-RU" b="1" dirty="0"/>
              <a:t>) - </a:t>
            </a:r>
            <a:r>
              <a:rPr lang="ru-RU" b="1" dirty="0" err="1"/>
              <a:t>нг</a:t>
            </a:r>
            <a:r>
              <a:rPr lang="ru-RU" b="1" dirty="0"/>
              <a:t>/г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31284" y="6355910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Время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821856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5FA0AA-48D9-4E6D-8B78-E9B1E7787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69" y="2230192"/>
            <a:ext cx="5259201" cy="4534005"/>
          </a:xfrm>
          <a:prstGeom prst="rect">
            <a:avLst/>
          </a:prstGeom>
        </p:spPr>
      </p:pic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7598F19B-5F69-410E-874D-2B73A62F95FB}"/>
              </a:ext>
            </a:extLst>
          </p:cNvPr>
          <p:cNvSpPr txBox="1">
            <a:spLocks/>
          </p:cNvSpPr>
          <p:nvPr/>
        </p:nvSpPr>
        <p:spPr>
          <a:xfrm>
            <a:off x="810573" y="2557648"/>
            <a:ext cx="4649323" cy="3922662"/>
          </a:xfrm>
          <a:prstGeom prst="rect">
            <a:avLst/>
          </a:prstGeom>
        </p:spPr>
        <p:txBody>
          <a:bodyPr vert="horz" lIns="80682" tIns="40341" rIns="80682" bIns="40341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03433">
              <a:lnSpc>
                <a:spcPct val="150000"/>
              </a:lnSpc>
              <a:spcBef>
                <a:spcPts val="618"/>
              </a:spcBef>
              <a:spcAft>
                <a:spcPts val="529"/>
              </a:spcAft>
              <a:buClr>
                <a:srgbClr val="4590B8"/>
              </a:buClr>
              <a:buNone/>
            </a:pPr>
            <a:r>
              <a:rPr lang="ru-RU" sz="1765" dirty="0">
                <a:solidFill>
                  <a:srgbClr val="3D3D3D"/>
                </a:solidFill>
                <a:latin typeface="Gill Sans MT" panose="020B0502020104020203"/>
              </a:rPr>
              <a:t>Предназначен для </a:t>
            </a: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чрескожной</a:t>
            </a:r>
            <a:r>
              <a:rPr lang="ru-RU" sz="1765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транслюминальной</a:t>
            </a:r>
            <a:r>
              <a:rPr lang="ru-RU" sz="1765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ангиопластики</a:t>
            </a:r>
            <a:r>
              <a:rPr lang="en-US" sz="1765" dirty="0">
                <a:solidFill>
                  <a:srgbClr val="3D3D3D"/>
                </a:solidFill>
                <a:latin typeface="Gill Sans MT" panose="020B0502020104020203"/>
              </a:rPr>
              <a:t>:</a:t>
            </a:r>
          </a:p>
          <a:p>
            <a:pPr marL="270014" indent="-270014" defTabSz="403433">
              <a:lnSpc>
                <a:spcPct val="150000"/>
              </a:lnSpc>
              <a:spcBef>
                <a:spcPts val="618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Нововыявленное</a:t>
            </a:r>
            <a:endParaRPr lang="en-US" sz="1765" dirty="0">
              <a:solidFill>
                <a:srgbClr val="3D3D3D"/>
              </a:solidFill>
              <a:latin typeface="Gill Sans MT" panose="020B0502020104020203"/>
            </a:endParaRPr>
          </a:p>
          <a:p>
            <a:pPr marL="270014" indent="-270014" defTabSz="403433">
              <a:lnSpc>
                <a:spcPct val="150000"/>
              </a:lnSpc>
              <a:spcBef>
                <a:spcPts val="618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Рестенотическое</a:t>
            </a:r>
            <a:endParaRPr lang="en-US" sz="1765" dirty="0">
              <a:solidFill>
                <a:srgbClr val="3D3D3D"/>
              </a:solidFill>
              <a:latin typeface="Gill Sans MT" panose="020B0502020104020203"/>
            </a:endParaRPr>
          </a:p>
          <a:p>
            <a:pPr marL="270014" indent="-270014" defTabSz="403433">
              <a:lnSpc>
                <a:spcPct val="150000"/>
              </a:lnSpc>
              <a:spcBef>
                <a:spcPts val="618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Рестеноз</a:t>
            </a:r>
            <a:r>
              <a:rPr lang="ru-RU" sz="1765" dirty="0">
                <a:solidFill>
                  <a:srgbClr val="3D3D3D"/>
                </a:solidFill>
                <a:latin typeface="Gill Sans MT" panose="020B0502020104020203"/>
              </a:rPr>
              <a:t> </a:t>
            </a:r>
            <a:r>
              <a:rPr lang="ru-RU" sz="1765" dirty="0" err="1">
                <a:solidFill>
                  <a:srgbClr val="3D3D3D"/>
                </a:solidFill>
                <a:latin typeface="Gill Sans MT" panose="020B0502020104020203"/>
              </a:rPr>
              <a:t>стента</a:t>
            </a:r>
            <a:r>
              <a:rPr lang="en-US" sz="1765" dirty="0">
                <a:solidFill>
                  <a:srgbClr val="3D3D3D"/>
                </a:solidFill>
                <a:latin typeface="Gill Sans MT" panose="020B0502020104020203"/>
              </a:rPr>
              <a:t> </a:t>
            </a:r>
          </a:p>
          <a:p>
            <a:pPr marL="270014" indent="-270014" defTabSz="403433">
              <a:lnSpc>
                <a:spcPct val="150000"/>
              </a:lnSpc>
              <a:spcBef>
                <a:spcPts val="618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765" dirty="0">
                <a:solidFill>
                  <a:srgbClr val="3D3D3D"/>
                </a:solidFill>
                <a:latin typeface="Gill Sans MT" panose="020B0502020104020203"/>
              </a:rPr>
              <a:t>Поражения подвздошной, бедренной и ниже коленных артерий с эталонными диаметрами сосудов от 2 до 12 мм.</a:t>
            </a:r>
            <a:endParaRPr lang="en-US" sz="1765" dirty="0">
              <a:solidFill>
                <a:srgbClr val="3D3D3D"/>
              </a:solidFill>
              <a:latin typeface="Gill Sans MT" panose="020B0502020104020203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A8AE68-384E-441A-8F7D-1D3C0B5C3739}"/>
              </a:ext>
            </a:extLst>
          </p:cNvPr>
          <p:cNvSpPr txBox="1">
            <a:spLocks/>
          </p:cNvSpPr>
          <p:nvPr/>
        </p:nvSpPr>
        <p:spPr>
          <a:xfrm>
            <a:off x="4025889" y="1271303"/>
            <a:ext cx="2844935" cy="1406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r>
              <a:rPr lang="ru-RU" sz="3600" dirty="0">
                <a:solidFill>
                  <a:srgbClr val="2A45A1"/>
                </a:solidFill>
              </a:rPr>
              <a:t>Показания</a:t>
            </a:r>
            <a:endParaRPr lang="en-IN" sz="2800" dirty="0">
              <a:solidFill>
                <a:srgbClr val="2A45A1"/>
              </a:solidFill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501" y="2933700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Подвздошная артерия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524501" y="3797300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Бедренная </a:t>
            </a:r>
          </a:p>
          <a:p>
            <a:pPr algn="r"/>
            <a:r>
              <a:rPr lang="ru-RU" sz="1400" dirty="0"/>
              <a:t>артерия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4501" y="4699000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Подколенная артерия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4501" y="5562600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Большеберцовая артерия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274300" y="4286384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Бляшка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74300" y="4974704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Артерия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121900" y="2863984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Суженная артерия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1800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cklace&#10;&#10;Description automatically generated">
            <a:extLst>
              <a:ext uri="{FF2B5EF4-FFF2-40B4-BE49-F238E27FC236}">
                <a16:creationId xmlns:a16="http://schemas.microsoft.com/office/drawing/2014/main" id="{9F40C003-1AD6-46B2-BC54-7C053839B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9"/>
          <a:stretch/>
        </p:blipFill>
        <p:spPr>
          <a:xfrm rot="898757">
            <a:off x="4449816" y="2132623"/>
            <a:ext cx="7433158" cy="49994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24655-2B52-3540-AFDA-862DE2015C55}"/>
              </a:ext>
            </a:extLst>
          </p:cNvPr>
          <p:cNvSpPr txBox="1">
            <a:spLocks/>
          </p:cNvSpPr>
          <p:nvPr/>
        </p:nvSpPr>
        <p:spPr>
          <a:xfrm>
            <a:off x="-1096109" y="945073"/>
            <a:ext cx="8062017" cy="4459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4000" dirty="0">
                <a:latin typeface="Georgia Regular" panose="02040502050405020303" pitchFamily="18" charset="0"/>
                <a:cs typeface="Calibri" panose="020F0502020204030204" pitchFamily="34" charset="0"/>
              </a:rPr>
              <a:t>Технические особенности</a:t>
            </a:r>
            <a:endParaRPr lang="en-IN" sz="4000" dirty="0">
              <a:latin typeface="Georgia Regular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9447E-F6DF-4F35-A6D1-1F695D444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08" y="1745957"/>
            <a:ext cx="5543968" cy="97049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BBA8E1-4D58-4BED-AAB6-009198289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227252"/>
              </p:ext>
            </p:extLst>
          </p:nvPr>
        </p:nvGraphicFramePr>
        <p:xfrm>
          <a:off x="293757" y="1760346"/>
          <a:ext cx="4172226" cy="4852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5252">
                  <a:extLst>
                    <a:ext uri="{9D8B030D-6E8A-4147-A177-3AD203B41FA5}">
                      <a16:colId xmlns:a16="http://schemas.microsoft.com/office/drawing/2014/main" val="123546176"/>
                    </a:ext>
                  </a:extLst>
                </a:gridCol>
                <a:gridCol w="2106974">
                  <a:extLst>
                    <a:ext uri="{9D8B030D-6E8A-4147-A177-3AD203B41FA5}">
                      <a16:colId xmlns:a16="http://schemas.microsoft.com/office/drawing/2014/main" val="2472679537"/>
                    </a:ext>
                  </a:extLst>
                </a:gridCol>
              </a:tblGrid>
              <a:tr h="960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Препарат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Сиролимус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279602"/>
                  </a:ext>
                </a:extLst>
              </a:tr>
              <a:tr h="960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Доза препарата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 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мкг</a:t>
                      </a:r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мм</a:t>
                      </a:r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²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688361"/>
                  </a:ext>
                </a:extLst>
              </a:tr>
              <a:tr h="960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Складной баллон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</a:t>
                      </a:r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складок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021901"/>
                  </a:ext>
                </a:extLst>
              </a:tr>
              <a:tr h="9608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Соответствие баллона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Полурастяжимый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106697"/>
                  </a:ext>
                </a:extLst>
              </a:tr>
              <a:tr h="1008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Срок годности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</a:t>
                      </a:r>
                      <a:r>
                        <a:rPr lang="ru-RU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года</a:t>
                      </a:r>
                      <a:endParaRPr lang="en-IN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806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00709" y="2470226"/>
            <a:ext cx="9113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4162271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70524C-F173-4871-869E-B5E5533221EA}"/>
              </a:ext>
            </a:extLst>
          </p:cNvPr>
          <p:cNvSpPr txBox="1">
            <a:spLocks/>
          </p:cNvSpPr>
          <p:nvPr/>
        </p:nvSpPr>
        <p:spPr>
          <a:xfrm>
            <a:off x="221155" y="318045"/>
            <a:ext cx="3906345" cy="94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ctr"/>
            <a:r>
              <a:rPr lang="ru-RU" sz="2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Матрица самого широкого размера для лечения пациентов с </a:t>
            </a:r>
            <a:r>
              <a:rPr lang="ru-RU" sz="25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АПА</a:t>
            </a:r>
            <a:endParaRPr lang="en-IN" sz="25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373CF5B-D95C-4B2E-A6D8-BE2454336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993954"/>
              </p:ext>
            </p:extLst>
          </p:nvPr>
        </p:nvGraphicFramePr>
        <p:xfrm>
          <a:off x="221155" y="1698865"/>
          <a:ext cx="11785300" cy="4927215"/>
        </p:xfrm>
        <a:graphic>
          <a:graphicData uri="http://schemas.openxmlformats.org/drawingml/2006/table">
            <a:tbl>
              <a:tblPr/>
              <a:tblGrid>
                <a:gridCol w="1441060">
                  <a:extLst>
                    <a:ext uri="{9D8B030D-6E8A-4147-A177-3AD203B41FA5}">
                      <a16:colId xmlns:a16="http://schemas.microsoft.com/office/drawing/2014/main" val="1737172353"/>
                    </a:ext>
                  </a:extLst>
                </a:gridCol>
                <a:gridCol w="1441060">
                  <a:extLst>
                    <a:ext uri="{9D8B030D-6E8A-4147-A177-3AD203B41FA5}">
                      <a16:colId xmlns:a16="http://schemas.microsoft.com/office/drawing/2014/main" val="3529888339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1548668870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3753169989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3839567855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787172152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2287151585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385570718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2013045430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1798835253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1740520812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2682767975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946207488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1927901976"/>
                    </a:ext>
                  </a:extLst>
                </a:gridCol>
                <a:gridCol w="684860">
                  <a:extLst>
                    <a:ext uri="{9D8B030D-6E8A-4147-A177-3AD203B41FA5}">
                      <a16:colId xmlns:a16="http://schemas.microsoft.com/office/drawing/2014/main" val="3226911919"/>
                    </a:ext>
                  </a:extLst>
                </a:gridCol>
              </a:tblGrid>
              <a:tr h="73931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N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Матрица размеров </a:t>
                      </a:r>
                      <a:r>
                        <a:rPr lang="en-IN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OTW</a:t>
                      </a:r>
                      <a:endParaRPr lang="en-IN" sz="17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Совместимость с направляющим проводом (дюймы)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Диаметр баллона </a:t>
                      </a:r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мм</a:t>
                      </a:r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 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012684"/>
                  </a:ext>
                </a:extLst>
              </a:tr>
              <a:tr h="3886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2.00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2.50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3.00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3.50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4.00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5.00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5.50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6.00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7.00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8.00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9.00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10.00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12.00 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158499"/>
                  </a:ext>
                </a:extLst>
              </a:tr>
              <a:tr h="215635">
                <a:tc rowSpan="9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Совместимость оболочки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0.014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rowSpan="3" gridSpan="8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15531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баллона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40,60,80,100,120,150,200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8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517748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стержня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90.120150 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8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395856"/>
                  </a:ext>
                </a:extLst>
              </a:tr>
              <a:tr h="2156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0.018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28793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баллона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40,60,80,100,120,150,200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94367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стержня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90,120,150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62776"/>
                  </a:ext>
                </a:extLst>
              </a:tr>
              <a:tr h="2156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0.035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5F/6F*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5F/6F*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6F/7F*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825188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баллона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20,40,60, 80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20,40,60,80,100,120, 150,200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20,40,60,80,100*,120*,150*,200*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20,40,60,80,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75863"/>
                  </a:ext>
                </a:extLst>
              </a:tr>
              <a:tr h="42100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Доступная длина стержня (мм)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45,90,130,150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45,90,130,150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45,90,130,150</a:t>
                      </a: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9419"/>
                  </a:ext>
                </a:extLst>
              </a:tr>
              <a:tr h="20536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Совместимость с направляющим катетером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9099" marR="9099" marT="90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0.014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200539"/>
                  </a:ext>
                </a:extLst>
              </a:tr>
              <a:tr h="20536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0.018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766126"/>
                  </a:ext>
                </a:extLst>
              </a:tr>
              <a:tr h="21563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0.035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9F</a:t>
                      </a:r>
                    </a:p>
                  </a:txBody>
                  <a:tcPr marL="9099" marR="9099" marT="90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813822"/>
                  </a:ext>
                </a:extLst>
              </a:tr>
            </a:tbl>
          </a:graphicData>
        </a:graphic>
      </p:graphicFrame>
      <p:pic>
        <p:nvPicPr>
          <p:cNvPr id="5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13" y="407433"/>
            <a:ext cx="4630431" cy="682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874" y="883492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81020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D6214-6D46-4A06-9663-7A8FA254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2167531"/>
            <a:ext cx="11514128" cy="29367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EC6AF0-6FFE-46FB-B7C7-2411C1A82E2B}"/>
              </a:ext>
            </a:extLst>
          </p:cNvPr>
          <p:cNvSpPr/>
          <p:nvPr/>
        </p:nvSpPr>
        <p:spPr>
          <a:xfrm>
            <a:off x="1719616" y="2920619"/>
            <a:ext cx="218364" cy="18015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713A4-D30A-44D8-AD81-B411A49DF189}"/>
              </a:ext>
            </a:extLst>
          </p:cNvPr>
          <p:cNvSpPr/>
          <p:nvPr/>
        </p:nvSpPr>
        <p:spPr>
          <a:xfrm>
            <a:off x="8666329" y="2975211"/>
            <a:ext cx="218364" cy="18015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706527-00F7-4E34-AEC8-D6F0124462D6}"/>
              </a:ext>
            </a:extLst>
          </p:cNvPr>
          <p:cNvSpPr txBox="1">
            <a:spLocks/>
          </p:cNvSpPr>
          <p:nvPr/>
        </p:nvSpPr>
        <p:spPr>
          <a:xfrm>
            <a:off x="2238232" y="5531385"/>
            <a:ext cx="8353568" cy="97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r>
              <a:rPr lang="ru-RU" sz="28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Не прикасайтесь к покрытым частям баллона</a:t>
            </a:r>
            <a:endParaRPr lang="en-IN" sz="2800" dirty="0">
              <a:solidFill>
                <a:schemeClr val="tx1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E330B7-CE32-4E6C-A39E-9455C0EF51DE}"/>
              </a:ext>
            </a:extLst>
          </p:cNvPr>
          <p:cNvCxnSpPr/>
          <p:nvPr/>
        </p:nvCxnSpPr>
        <p:spPr>
          <a:xfrm flipH="1" flipV="1">
            <a:off x="2064390" y="3991969"/>
            <a:ext cx="1201003" cy="15694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0A38EB-EB73-4423-AA1B-D0D12A224930}"/>
              </a:ext>
            </a:extLst>
          </p:cNvPr>
          <p:cNvCxnSpPr>
            <a:cxnSpLocks/>
          </p:cNvCxnSpPr>
          <p:nvPr/>
        </p:nvCxnSpPr>
        <p:spPr>
          <a:xfrm flipV="1">
            <a:off x="7466746" y="4069728"/>
            <a:ext cx="1015338" cy="15694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3506334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D0BA0-5606-4AF4-9B28-2658836D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327554"/>
            <a:ext cx="11881414" cy="67037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4B3BAF-355E-4538-BE44-C973F75AEA0F}"/>
              </a:ext>
            </a:extLst>
          </p:cNvPr>
          <p:cNvSpPr/>
          <p:nvPr/>
        </p:nvSpPr>
        <p:spPr>
          <a:xfrm>
            <a:off x="0" y="5578359"/>
            <a:ext cx="121919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ОБЕСПЕЧЕНИЕ БЕЗОПАСНОСТИ ДОСТАВКОЙ </a:t>
            </a:r>
            <a:r>
              <a:rPr lang="ru-RU" sz="2800" b="1" i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ЛИМУСА</a:t>
            </a:r>
            <a:endParaRPr lang="ru-RU" sz="2800" b="1" i="1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2400" b="1" i="1" dirty="0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Разработано с использованием ТЕХНОЛОГИИ </a:t>
            </a:r>
            <a:r>
              <a:rPr lang="en-US" sz="2400" b="1" i="1" dirty="0" err="1">
                <a:solidFill>
                  <a:srgbClr val="2A45A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NANOLUTE</a:t>
            </a:r>
            <a:endParaRPr lang="en-IN" sz="2400" b="1" i="1" dirty="0">
              <a:solidFill>
                <a:srgbClr val="2A45A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4080377-35BE-441C-B77E-A19EFC28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" y="272564"/>
            <a:ext cx="4630431" cy="682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4250" y="748623"/>
            <a:ext cx="4033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КАТЕТЕР ЧТА</a:t>
            </a:r>
            <a:r>
              <a:rPr lang="de-DE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ПОКРЫТЫЙ СИРОЛИМУСОМ</a:t>
            </a:r>
          </a:p>
        </p:txBody>
      </p:sp>
    </p:spTree>
    <p:extLst>
      <p:ext uri="{BB962C8B-B14F-4D97-AF65-F5344CB8AC3E}">
        <p14:creationId xmlns:p14="http://schemas.microsoft.com/office/powerpoint/2010/main" val="129832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0AD1D-7895-435A-8340-3010F0519BE5}"/>
              </a:ext>
            </a:extLst>
          </p:cNvPr>
          <p:cNvGrpSpPr/>
          <p:nvPr/>
        </p:nvGrpSpPr>
        <p:grpSpPr>
          <a:xfrm>
            <a:off x="806819" y="1382450"/>
            <a:ext cx="10320950" cy="3217146"/>
            <a:chOff x="446755" y="1213129"/>
            <a:chExt cx="10320950" cy="3217146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D5E9D935-95DD-4B97-9E6B-F06ED3848E3F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39 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пациентов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28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</a:t>
              </a:r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закрыто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89F8FAD-72BC-4B12-9286-FE9940CEDD2F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D205362-C61C-46BD-9BD5-E03950B89453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C2757-F9CA-4F50-B9FE-E57FAD234A84}"/>
                </a:ext>
              </a:extLst>
            </p:cNvPr>
            <p:cNvSpPr txBox="1"/>
            <p:nvPr/>
          </p:nvSpPr>
          <p:spPr>
            <a:xfrm>
              <a:off x="1035686" y="2222386"/>
              <a:ext cx="51320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Спонсируемый, наблюдательный, перспективный, для всех желающих, индийский реальный реестр</a:t>
              </a:r>
              <a:endParaRPr lang="ko-KR" altLang="en-US" sz="105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BDFA94-61B5-42C0-81B6-2BB908B328B5}"/>
                </a:ext>
              </a:extLst>
            </p:cNvPr>
            <p:cNvSpPr txBox="1"/>
            <p:nvPr/>
          </p:nvSpPr>
          <p:spPr>
            <a:xfrm>
              <a:off x="1200816" y="1817233"/>
              <a:ext cx="4291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Главный исследователь</a:t>
              </a:r>
              <a:r>
                <a:rPr lang="en-US" altLang="ko-KR" sz="1400" dirty="0">
                  <a:latin typeface="Georgia" panose="02040502050405020303" pitchFamily="18" charset="0"/>
                  <a:cs typeface="Arial" pitchFamily="34" charset="0"/>
                </a:rPr>
                <a:t>: </a:t>
              </a:r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Д-р </a:t>
              </a:r>
              <a:r>
                <a:rPr lang="ru-RU" altLang="ko-KR" sz="1400" dirty="0" err="1">
                  <a:latin typeface="Georgia" panose="02040502050405020303" pitchFamily="18" charset="0"/>
                  <a:cs typeface="Arial" pitchFamily="34" charset="0"/>
                </a:rPr>
                <a:t>Самир</a:t>
              </a:r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 Дани</a:t>
              </a:r>
              <a:endParaRPr lang="ko-KR" altLang="en-US" sz="140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69D953-B850-4663-A963-C838B7E05189}"/>
                </a:ext>
              </a:extLst>
            </p:cNvPr>
            <p:cNvSpPr txBox="1"/>
            <p:nvPr/>
          </p:nvSpPr>
          <p:spPr>
            <a:xfrm>
              <a:off x="1422999" y="1260499"/>
              <a:ext cx="222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itchFamily="34" charset="0"/>
                </a:rPr>
                <a:t>XTREME - FIM</a:t>
              </a:r>
            </a:p>
          </p:txBody>
        </p:sp>
        <p:sp>
          <p:nvSpPr>
            <p:cNvPr id="10" name="Rounded Rectangle 2">
              <a:extLst>
                <a:ext uri="{FF2B5EF4-FFF2-40B4-BE49-F238E27FC236}">
                  <a16:creationId xmlns:a16="http://schemas.microsoft.com/office/drawing/2014/main" id="{749376E4-797F-4EBC-AD3A-F1CA693B3D5C}"/>
                </a:ext>
              </a:extLst>
            </p:cNvPr>
            <p:cNvSpPr/>
            <p:nvPr/>
          </p:nvSpPr>
          <p:spPr>
            <a:xfrm>
              <a:off x="446755" y="3115457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50 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пациентов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наблюдение через 1 год продолжается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A8B66DF-500C-4927-AE94-F338A64F17D8}"/>
                </a:ext>
              </a:extLst>
            </p:cNvPr>
            <p:cNvSpPr/>
            <p:nvPr/>
          </p:nvSpPr>
          <p:spPr>
            <a:xfrm>
              <a:off x="886332" y="2899432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D73AC8-1C11-490B-B506-E4119F13AECD}"/>
                </a:ext>
              </a:extLst>
            </p:cNvPr>
            <p:cNvCxnSpPr/>
            <p:nvPr/>
          </p:nvCxnSpPr>
          <p:spPr>
            <a:xfrm>
              <a:off x="1061358" y="3853071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F0AA59-E887-476B-924D-1D01D0E9FFEC}"/>
                </a:ext>
              </a:extLst>
            </p:cNvPr>
            <p:cNvSpPr txBox="1"/>
            <p:nvPr/>
          </p:nvSpPr>
          <p:spPr>
            <a:xfrm>
              <a:off x="1130143" y="3853194"/>
              <a:ext cx="518999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Спонсируемый, наблюдательный, перспективный, общедоступный, индивидуальный, реальный реестр</a:t>
              </a:r>
            </a:p>
            <a:p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закрыто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FA2CB0-8106-47B2-8BB6-95DDBFE60003}"/>
                </a:ext>
              </a:extLst>
            </p:cNvPr>
            <p:cNvSpPr txBox="1"/>
            <p:nvPr/>
          </p:nvSpPr>
          <p:spPr>
            <a:xfrm>
              <a:off x="1171302" y="3521609"/>
              <a:ext cx="4540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Главный исследователь</a:t>
              </a:r>
              <a:r>
                <a:rPr lang="en-US" altLang="ko-KR" sz="1400" dirty="0">
                  <a:latin typeface="Georgia Regular" panose="02040502050405020303" pitchFamily="18" charset="0"/>
                  <a:cs typeface="Arial" pitchFamily="34" charset="0"/>
                </a:rPr>
                <a:t>: </a:t>
              </a:r>
              <a:r>
                <a:rPr lang="ru-RU" altLang="ko-KR" sz="1400" dirty="0">
                  <a:latin typeface="Georgia Regular" panose="02040502050405020303" pitchFamily="18" charset="0"/>
                  <a:cs typeface="Arial" pitchFamily="34" charset="0"/>
                </a:rPr>
                <a:t>Профессор Эдвард </a:t>
              </a:r>
              <a:r>
                <a:rPr lang="ru-RU" altLang="ko-KR" sz="1400" dirty="0" err="1">
                  <a:latin typeface="Georgia Regular" panose="02040502050405020303" pitchFamily="18" charset="0"/>
                  <a:cs typeface="Arial" pitchFamily="34" charset="0"/>
                </a:rPr>
                <a:t>Чок</a:t>
              </a:r>
              <a:endParaRPr lang="en-US" altLang="ko-KR" sz="140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11FDDC-327B-468C-A1C3-5B506CFA2763}"/>
                </a:ext>
              </a:extLst>
            </p:cNvPr>
            <p:cNvSpPr txBox="1"/>
            <p:nvPr/>
          </p:nvSpPr>
          <p:spPr>
            <a:xfrm>
              <a:off x="1422999" y="2946802"/>
              <a:ext cx="222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itchFamily="34" charset="0"/>
                </a:rPr>
                <a:t>X-TOSI</a:t>
              </a:r>
              <a:endParaRPr lang="en-US" altLang="ko-KR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7F5233-43E0-4AF7-9B43-3705D8ACFE9F}"/>
              </a:ext>
            </a:extLst>
          </p:cNvPr>
          <p:cNvGrpSpPr/>
          <p:nvPr/>
        </p:nvGrpSpPr>
        <p:grpSpPr>
          <a:xfrm>
            <a:off x="806819" y="4760007"/>
            <a:ext cx="10320950" cy="1508705"/>
            <a:chOff x="446755" y="1213129"/>
            <a:chExt cx="10320950" cy="1508705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0217E485-CCBA-4DFF-B6B9-98B625DDFD5C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219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пациентов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набрано 10 пациентов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9E214C56-646B-4C63-A853-E0D406A76462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55300C-F45B-4011-91F9-91023FC2DA83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AF3C2D-4034-4FE5-830A-0A22AD955A39}"/>
                </a:ext>
              </a:extLst>
            </p:cNvPr>
            <p:cNvSpPr txBox="1"/>
            <p:nvPr/>
          </p:nvSpPr>
          <p:spPr>
            <a:xfrm>
              <a:off x="1171300" y="2205169"/>
              <a:ext cx="59235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Спонсируемое,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рандомизированное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, двойное слепое, многоцентровое (130 БПС: 65 ЧТА)</a:t>
              </a:r>
            </a:p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закрыто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B9E0A7-9C74-4D3C-8C88-6A983E0FB966}"/>
                </a:ext>
              </a:extLst>
            </p:cNvPr>
            <p:cNvSpPr txBox="1"/>
            <p:nvPr/>
          </p:nvSpPr>
          <p:spPr>
            <a:xfrm>
              <a:off x="1200816" y="1831542"/>
              <a:ext cx="4669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Главный исследователь</a:t>
              </a:r>
              <a:r>
                <a:rPr lang="en-US" altLang="ko-KR" sz="1400" dirty="0">
                  <a:latin typeface="Georgia Regular" panose="02040502050405020303" pitchFamily="18" charset="0"/>
                  <a:cs typeface="Arial" pitchFamily="34" charset="0"/>
                </a:rPr>
                <a:t>: </a:t>
              </a:r>
              <a:r>
                <a:rPr lang="ru-RU" altLang="ko-KR" sz="1400" dirty="0">
                  <a:latin typeface="Georgia Regular" panose="02040502050405020303" pitchFamily="18" charset="0"/>
                  <a:cs typeface="Arial" pitchFamily="34" charset="0"/>
                </a:rPr>
                <a:t>Профессор Эдвард </a:t>
              </a:r>
              <a:r>
                <a:rPr lang="ru-RU" altLang="ko-KR" sz="1400" dirty="0" err="1">
                  <a:latin typeface="Georgia Regular" panose="02040502050405020303" pitchFamily="18" charset="0"/>
                  <a:cs typeface="Arial" pitchFamily="34" charset="0"/>
                </a:rPr>
                <a:t>Чок</a:t>
              </a:r>
              <a:endParaRPr lang="ko-KR" altLang="en-US" sz="140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B6BBCF-20BE-4790-9988-56BCCD86835B}"/>
                </a:ext>
              </a:extLst>
            </p:cNvPr>
            <p:cNvSpPr txBox="1"/>
            <p:nvPr/>
          </p:nvSpPr>
          <p:spPr>
            <a:xfrm>
              <a:off x="1283150" y="1248302"/>
              <a:ext cx="2765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FUTURE </a:t>
              </a:r>
              <a:r>
                <a:rPr lang="en-US" dirty="0" err="1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BTK</a:t>
              </a: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АЗИЯ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23D126D-790F-4518-8709-9CD92E848426}"/>
              </a:ext>
            </a:extLst>
          </p:cNvPr>
          <p:cNvSpPr txBox="1">
            <a:spLocks/>
          </p:cNvSpPr>
          <p:nvPr/>
        </p:nvSpPr>
        <p:spPr>
          <a:xfrm>
            <a:off x="502357" y="473589"/>
            <a:ext cx="1017834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r>
              <a:rPr lang="ru-RU" sz="3200" dirty="0"/>
              <a:t>ТЕКУЩИЕ КЛИНИЧЕСКИЕ ИССЛЕДОВАНИЯ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795845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4E34626-CB5C-FD4A-8E52-37A143FDBF0F}"/>
              </a:ext>
            </a:extLst>
          </p:cNvPr>
          <p:cNvGrpSpPr/>
          <p:nvPr/>
        </p:nvGrpSpPr>
        <p:grpSpPr>
          <a:xfrm>
            <a:off x="736481" y="4929871"/>
            <a:ext cx="10335940" cy="1529865"/>
            <a:chOff x="446755" y="1213129"/>
            <a:chExt cx="10320950" cy="1529865"/>
          </a:xfrm>
        </p:grpSpPr>
        <p:sp>
          <p:nvSpPr>
            <p:cNvPr id="31" name="Rounded Rectangle 2">
              <a:extLst>
                <a:ext uri="{FF2B5EF4-FFF2-40B4-BE49-F238E27FC236}">
                  <a16:creationId xmlns:a16="http://schemas.microsoft.com/office/drawing/2014/main" id="{EE07E157-92D4-0349-9EF5-F8BBF37BABB1}"/>
                </a:ext>
              </a:extLst>
            </p:cNvPr>
            <p:cNvSpPr/>
            <p:nvPr/>
          </p:nvSpPr>
          <p:spPr>
            <a:xfrm>
              <a:off x="446755" y="145031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it-IT" altLang="ko-KR" sz="28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8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150</a:t>
              </a:r>
            </a:p>
            <a:p>
              <a:pPr lvl="8" algn="ctr"/>
              <a:r>
                <a:rPr lang="en-US" altLang="ko-KR" sz="28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8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пациентов</a:t>
              </a:r>
              <a:endParaRPr lang="en-US" altLang="ko-KR" sz="28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6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6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ожидается</a:t>
              </a:r>
              <a:endParaRPr lang="ko-KR" altLang="en-US" sz="16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04CFD98-060F-1441-B602-5B8FDF6BC459}"/>
                </a:ext>
              </a:extLst>
            </p:cNvPr>
            <p:cNvSpPr/>
            <p:nvPr/>
          </p:nvSpPr>
          <p:spPr>
            <a:xfrm>
              <a:off x="886332" y="1213129"/>
              <a:ext cx="3741433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60CEBD-7AB8-2C44-8931-FEC8D96C6FFF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71A7B9-D88C-AC4E-BD2B-093975BDE663}"/>
                </a:ext>
              </a:extLst>
            </p:cNvPr>
            <p:cNvSpPr txBox="1"/>
            <p:nvPr/>
          </p:nvSpPr>
          <p:spPr>
            <a:xfrm>
              <a:off x="1078550" y="2228945"/>
              <a:ext cx="53238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Проспективное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 исследование в одной группе, проводимое по инициативе исследователя</a:t>
              </a:r>
              <a:r>
                <a:rPr lang="en-US" altLang="ko-KR" sz="1050" dirty="0">
                  <a:latin typeface="Georgia Regular" panose="02040502050405020303" pitchFamily="18" charset="0"/>
                  <a:cs typeface="Arial" pitchFamily="34" charset="0"/>
                </a:rPr>
                <a:t>, 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и многоцентровое</a:t>
              </a:r>
              <a:endParaRPr lang="en-US" altLang="ko-KR" sz="105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352493-27CE-6341-9253-D62AE4DD257E}"/>
                </a:ext>
              </a:extLst>
            </p:cNvPr>
            <p:cNvSpPr txBox="1"/>
            <p:nvPr/>
          </p:nvSpPr>
          <p:spPr>
            <a:xfrm>
              <a:off x="1040446" y="1260499"/>
              <a:ext cx="3587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MATSA 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Испания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3489885-1097-814E-A37F-B7E17DF9AD27}"/>
              </a:ext>
            </a:extLst>
          </p:cNvPr>
          <p:cNvSpPr txBox="1"/>
          <p:nvPr/>
        </p:nvSpPr>
        <p:spPr>
          <a:xfrm>
            <a:off x="1351084" y="5373966"/>
            <a:ext cx="4698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400" dirty="0">
                <a:latin typeface="Georgia" panose="02040502050405020303" pitchFamily="18" charset="0"/>
                <a:cs typeface="Arial" pitchFamily="34" charset="0"/>
              </a:rPr>
              <a:t>Главный исследователь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 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Д-р Марк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Сирвент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  <a:p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Соруководитель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исследования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Д-р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Клаудиа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Риера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205CA9-4038-034D-8EE8-0E166644D580}"/>
              </a:ext>
            </a:extLst>
          </p:cNvPr>
          <p:cNvGrpSpPr/>
          <p:nvPr/>
        </p:nvGrpSpPr>
        <p:grpSpPr>
          <a:xfrm>
            <a:off x="699239" y="3168787"/>
            <a:ext cx="10320950" cy="1529397"/>
            <a:chOff x="446755" y="1213129"/>
            <a:chExt cx="10320950" cy="1529397"/>
          </a:xfrm>
        </p:grpSpPr>
        <p:sp>
          <p:nvSpPr>
            <p:cNvPr id="24" name="Rounded Rectangle 2">
              <a:extLst>
                <a:ext uri="{FF2B5EF4-FFF2-40B4-BE49-F238E27FC236}">
                  <a16:creationId xmlns:a16="http://schemas.microsoft.com/office/drawing/2014/main" id="{FC5C45B0-6382-CD46-8F02-22D2D619D88E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172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пациента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набрано 23 пациента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5ABD0D2-0A00-0C4C-A940-F7A37AD886CE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E9F7288-B949-7A45-8590-B0836A7235F6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DB44CE-31E8-1A4E-9B14-A3750E727A50}"/>
                </a:ext>
              </a:extLst>
            </p:cNvPr>
            <p:cNvSpPr txBox="1"/>
            <p:nvPr/>
          </p:nvSpPr>
          <p:spPr>
            <a:xfrm>
              <a:off x="1078550" y="2165445"/>
              <a:ext cx="564126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Исследование, проводимое по инициативе исследователя</a:t>
              </a:r>
              <a:r>
                <a:rPr lang="en-US" altLang="ko-KR" sz="1050" dirty="0">
                  <a:latin typeface="Georgia Regular" panose="02040502050405020303" pitchFamily="18" charset="0"/>
                  <a:cs typeface="Arial" pitchFamily="34" charset="0"/>
                </a:rPr>
                <a:t>,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р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андомизированное</a:t>
              </a:r>
              <a:r>
                <a:rPr lang="ru-RU" sz="1050" dirty="0">
                  <a:latin typeface="Georgia Regular" panose="02040502050405020303" pitchFamily="18" charset="0"/>
                  <a:cs typeface="Arial" pitchFamily="34" charset="0"/>
                </a:rPr>
                <a:t>, одиночное слепое, многоцентровое исследование</a:t>
              </a:r>
            </a:p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закрыто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2A4804-3E36-2643-98EC-A8272EA24069}"/>
                </a:ext>
              </a:extLst>
            </p:cNvPr>
            <p:cNvSpPr txBox="1"/>
            <p:nvPr/>
          </p:nvSpPr>
          <p:spPr>
            <a:xfrm>
              <a:off x="1270767" y="1260499"/>
              <a:ext cx="2917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DEBATE BTK </a:t>
              </a:r>
              <a:r>
                <a:rPr lang="en-US" dirty="0" err="1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DUelL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7012D7-6C16-BE41-9780-AC8F5D343BCF}"/>
              </a:ext>
            </a:extLst>
          </p:cNvPr>
          <p:cNvSpPr txBox="1"/>
          <p:nvPr/>
        </p:nvSpPr>
        <p:spPr>
          <a:xfrm>
            <a:off x="1178634" y="3752473"/>
            <a:ext cx="456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400" dirty="0">
                <a:latin typeface="Georgia" panose="02040502050405020303" pitchFamily="18" charset="0"/>
                <a:cs typeface="Arial" pitchFamily="34" charset="0"/>
              </a:rPr>
              <a:t>Главный исследователь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Д-р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Франческо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Лиистро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41B2F3-C666-554D-B635-64AA1B505971}"/>
              </a:ext>
            </a:extLst>
          </p:cNvPr>
          <p:cNvGrpSpPr/>
          <p:nvPr/>
        </p:nvGrpSpPr>
        <p:grpSpPr>
          <a:xfrm>
            <a:off x="806819" y="1363396"/>
            <a:ext cx="10320950" cy="1508705"/>
            <a:chOff x="446755" y="1213129"/>
            <a:chExt cx="10320950" cy="1508705"/>
          </a:xfrm>
        </p:grpSpPr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id="{3042557F-BA3D-964B-BC4A-F69757BAA96F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279 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пациентов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набрано 12 пациентов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ED270A55-34F4-A64A-87FB-211E72925B73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01F624-6A16-7A48-8E10-98280FF0F9A6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785313-21C4-B24C-9E6F-F650DB395ABD}"/>
                </a:ext>
              </a:extLst>
            </p:cNvPr>
            <p:cNvSpPr txBox="1"/>
            <p:nvPr/>
          </p:nvSpPr>
          <p:spPr>
            <a:xfrm>
              <a:off x="1130142" y="2199919"/>
              <a:ext cx="596469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Спонсируемое,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рандомизированное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, двойное слепое, многоцентровое (102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БПС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: 51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ЧТА</a:t>
              </a:r>
              <a:r>
                <a:rPr lang="en-US" sz="1050" dirty="0">
                  <a:latin typeface="Georgia Regular" panose="02040502050405020303" pitchFamily="18" charset="0"/>
                  <a:cs typeface="Arial" pitchFamily="34" charset="0"/>
                </a:rPr>
                <a:t>)</a:t>
              </a:r>
            </a:p>
            <a:p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закрыто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38537A-0542-A647-8228-78B8913CCC81}"/>
                </a:ext>
              </a:extLst>
            </p:cNvPr>
            <p:cNvSpPr txBox="1"/>
            <p:nvPr/>
          </p:nvSpPr>
          <p:spPr>
            <a:xfrm>
              <a:off x="1200816" y="1817233"/>
              <a:ext cx="4298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dirty="0">
                  <a:latin typeface="Georgia" panose="02040502050405020303" pitchFamily="18" charset="0"/>
                  <a:cs typeface="Arial" pitchFamily="34" charset="0"/>
                </a:rPr>
                <a:t>Главный исследователь</a:t>
              </a:r>
              <a:r>
                <a:rPr lang="en-US" altLang="ko-KR" sz="1400" dirty="0">
                  <a:latin typeface="Georgia Regular" panose="02040502050405020303" pitchFamily="18" charset="0"/>
                  <a:cs typeface="Arial" pitchFamily="34" charset="0"/>
                </a:rPr>
                <a:t>: </a:t>
              </a:r>
              <a:r>
                <a:rPr lang="ru-RU" altLang="ko-KR" sz="1400" dirty="0">
                  <a:latin typeface="Georgia Regular" panose="02040502050405020303" pitchFamily="18" charset="0"/>
                  <a:cs typeface="Arial" pitchFamily="34" charset="0"/>
                </a:rPr>
                <a:t>Профессор Эдвард </a:t>
              </a:r>
              <a:r>
                <a:rPr lang="ru-RU" altLang="ko-KR" sz="1400" dirty="0" err="1">
                  <a:latin typeface="Georgia Regular" panose="02040502050405020303" pitchFamily="18" charset="0"/>
                  <a:cs typeface="Arial" pitchFamily="34" charset="0"/>
                </a:rPr>
                <a:t>Чок</a:t>
              </a:r>
              <a:endParaRPr lang="en-US" altLang="ko-KR" sz="140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31E1C5-B41A-B341-8D39-FF5C2B78964B}"/>
                </a:ext>
              </a:extLst>
            </p:cNvPr>
            <p:cNvSpPr txBox="1"/>
            <p:nvPr/>
          </p:nvSpPr>
          <p:spPr>
            <a:xfrm>
              <a:off x="1270767" y="1260499"/>
              <a:ext cx="253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FUTURE </a:t>
              </a:r>
              <a:r>
                <a:rPr lang="en-US" dirty="0" err="1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SFA</a:t>
              </a: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АЗИЯ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886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90AD1D-7895-435A-8340-3010F0519BE5}"/>
              </a:ext>
            </a:extLst>
          </p:cNvPr>
          <p:cNvGrpSpPr/>
          <p:nvPr/>
        </p:nvGrpSpPr>
        <p:grpSpPr>
          <a:xfrm>
            <a:off x="791829" y="3196284"/>
            <a:ext cx="10320950" cy="1526776"/>
            <a:chOff x="446755" y="1213129"/>
            <a:chExt cx="10320950" cy="1526776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D5E9D935-95DD-4B97-9E6B-F06ED3848E3F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478 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пациентов</a:t>
              </a:r>
              <a:endParaRPr lang="en-US" altLang="ko-KR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набрано 46 пациентов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89F8FAD-72BC-4B12-9286-FE9940CEDD2F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D205362-C61C-46BD-9BD5-E03950B89453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C2757-F9CA-4F50-B9FE-E57FAD234A84}"/>
                </a:ext>
              </a:extLst>
            </p:cNvPr>
            <p:cNvSpPr txBox="1"/>
            <p:nvPr/>
          </p:nvSpPr>
          <p:spPr>
            <a:xfrm>
              <a:off x="1171303" y="2162824"/>
              <a:ext cx="50200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Исследование, проводимое по инициативе исследователя</a:t>
              </a:r>
              <a:r>
                <a:rPr lang="en-US" altLang="ko-KR" sz="1050" dirty="0">
                  <a:latin typeface="Georgia Regular" panose="02040502050405020303" pitchFamily="18" charset="0"/>
                  <a:cs typeface="Arial" pitchFamily="34" charset="0"/>
                </a:rPr>
                <a:t>, 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Рандомизированное</a:t>
              </a:r>
              <a:r>
                <a:rPr lang="ru-RU" sz="1050" dirty="0">
                  <a:latin typeface="Georgia Regular" panose="02040502050405020303" pitchFamily="18" charset="0"/>
                  <a:cs typeface="Arial" pitchFamily="34" charset="0"/>
                </a:rPr>
                <a:t>, открытое, многоцентровое исследование, 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ПБА</a:t>
              </a:r>
              <a:endParaRPr lang="ru-RU" sz="1050" dirty="0">
                <a:latin typeface="Georgia Regular" panose="02040502050405020303" pitchFamily="18" charset="0"/>
                <a:cs typeface="Arial" pitchFamily="34" charset="0"/>
              </a:endParaRPr>
            </a:p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 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продолжается 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Германия и Австрия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69D953-B850-4663-A963-C838B7E05189}"/>
                </a:ext>
              </a:extLst>
            </p:cNvPr>
            <p:cNvSpPr txBox="1"/>
            <p:nvPr/>
          </p:nvSpPr>
          <p:spPr>
            <a:xfrm>
              <a:off x="1270767" y="1260499"/>
              <a:ext cx="2917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SIRONA 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Германия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ED25F39-79E4-124E-A9C2-5B9A66C3C374}"/>
              </a:ext>
            </a:extLst>
          </p:cNvPr>
          <p:cNvSpPr txBox="1"/>
          <p:nvPr/>
        </p:nvSpPr>
        <p:spPr>
          <a:xfrm>
            <a:off x="1516377" y="3656120"/>
            <a:ext cx="43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  <a:p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Главный исследователь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Д-р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Ульф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Тайхгребер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7C6E9-F200-A64B-ACC2-FB7535189A8F}"/>
              </a:ext>
            </a:extLst>
          </p:cNvPr>
          <p:cNvGrpSpPr/>
          <p:nvPr/>
        </p:nvGrpSpPr>
        <p:grpSpPr>
          <a:xfrm>
            <a:off x="791829" y="5077292"/>
            <a:ext cx="10320950" cy="1542097"/>
            <a:chOff x="446755" y="1213129"/>
            <a:chExt cx="10320950" cy="1542097"/>
          </a:xfrm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8AF1F954-DFC2-654A-953B-5DA35B245A8D}"/>
                </a:ext>
              </a:extLst>
            </p:cNvPr>
            <p:cNvSpPr/>
            <p:nvPr/>
          </p:nvSpPr>
          <p:spPr>
            <a:xfrm>
              <a:off x="446755" y="145031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250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 пациентов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ожидается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B8372FB-7C34-6D4B-ACCA-24B0653CF83F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3CB76E-39F2-F04D-BADF-675070750D3D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8B2D9F-0B8B-5E43-BBD7-D05A7F92A05D}"/>
                </a:ext>
              </a:extLst>
            </p:cNvPr>
            <p:cNvSpPr txBox="1"/>
            <p:nvPr/>
          </p:nvSpPr>
          <p:spPr>
            <a:xfrm>
              <a:off x="1078550" y="2178145"/>
              <a:ext cx="502004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Исследование, проводимое по инициативе исследователя</a:t>
              </a:r>
              <a:r>
                <a:rPr lang="en-US" altLang="ko-KR" sz="1050" dirty="0">
                  <a:latin typeface="Georgia Regular" panose="02040502050405020303" pitchFamily="18" charset="0"/>
                  <a:cs typeface="Arial" pitchFamily="34" charset="0"/>
                </a:rPr>
                <a:t>, 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Рандомизированное</a:t>
              </a:r>
              <a:r>
                <a:rPr lang="ru-RU" sz="1050" dirty="0">
                  <a:latin typeface="Georgia Regular" panose="02040502050405020303" pitchFamily="18" charset="0"/>
                  <a:cs typeface="Arial" pitchFamily="34" charset="0"/>
                </a:rPr>
                <a:t>, открытое, многоцентровое исследование, 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BTK</a:t>
              </a:r>
              <a:endParaRPr lang="ru-RU" sz="1050" dirty="0">
                <a:latin typeface="Georgia Regular" panose="02040502050405020303" pitchFamily="18" charset="0"/>
                <a:cs typeface="Arial" pitchFamily="34" charset="0"/>
              </a:endParaRPr>
            </a:p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 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продолжается </a:t>
              </a: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Германия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CFFAB3-8B36-7644-8B9D-85F30013F414}"/>
                </a:ext>
              </a:extLst>
            </p:cNvPr>
            <p:cNvSpPr txBox="1"/>
            <p:nvPr/>
          </p:nvSpPr>
          <p:spPr>
            <a:xfrm>
              <a:off x="1270767" y="1260499"/>
              <a:ext cx="2917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21212">
                <a:buClr>
                  <a:srgbClr val="FFFFFF"/>
                </a:buClr>
              </a:pP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LIMES  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Германия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6AC382-AEAA-0C4C-BA4E-0AB5E4CA866F}"/>
              </a:ext>
            </a:extLst>
          </p:cNvPr>
          <p:cNvSpPr txBox="1"/>
          <p:nvPr/>
        </p:nvSpPr>
        <p:spPr>
          <a:xfrm>
            <a:off x="1406431" y="5521387"/>
            <a:ext cx="4429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  <a:p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Главный исследователь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 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Д-р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Ульф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 </a:t>
            </a:r>
            <a:r>
              <a:rPr lang="ru-RU" altLang="ko-KR" sz="1400" dirty="0" err="1">
                <a:latin typeface="Georgia Regular" panose="02040502050405020303" pitchFamily="18" charset="0"/>
                <a:cs typeface="Arial" pitchFamily="34" charset="0"/>
              </a:rPr>
              <a:t>Тайхгребер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CED9DB-0C52-7B4C-969F-0999DD44B2DA}"/>
              </a:ext>
            </a:extLst>
          </p:cNvPr>
          <p:cNvGrpSpPr/>
          <p:nvPr/>
        </p:nvGrpSpPr>
        <p:grpSpPr>
          <a:xfrm>
            <a:off x="793631" y="1373844"/>
            <a:ext cx="10320950" cy="1679904"/>
            <a:chOff x="446755" y="1213129"/>
            <a:chExt cx="10320950" cy="1679904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A1E54AA7-A0C3-F74D-A076-99D1C6326C2A}"/>
                </a:ext>
              </a:extLst>
            </p:cNvPr>
            <p:cNvSpPr/>
            <p:nvPr/>
          </p:nvSpPr>
          <p:spPr>
            <a:xfrm>
              <a:off x="446755" y="1429154"/>
              <a:ext cx="10320950" cy="1292680"/>
            </a:xfrm>
            <a:prstGeom prst="roundRect">
              <a:avLst>
                <a:gd name="adj" fmla="val 7849"/>
              </a:avLst>
            </a:prstGeom>
            <a:solidFill>
              <a:schemeClr val="bg1">
                <a:alpha val="5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8" algn="ctr"/>
              <a:r>
                <a:rPr lang="en-US" altLang="ko-KR" sz="2700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1132</a:t>
              </a:r>
            </a:p>
            <a:p>
              <a:pPr lvl="8" algn="ctr"/>
              <a:r>
                <a:rPr lang="en-US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27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пациента</a:t>
              </a:r>
              <a:endParaRPr lang="en-US" altLang="ko-KR" sz="27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  <a:p>
              <a:pPr lvl="8" algn="ctr"/>
              <a:r>
                <a:rPr lang="it-IT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		</a:t>
              </a:r>
              <a:r>
                <a:rPr lang="ru-RU" altLang="ko-KR" sz="1500" b="1" dirty="0">
                  <a:solidFill>
                    <a:schemeClr val="tx1"/>
                  </a:solidFill>
                  <a:latin typeface="Georgia" panose="02040502050405020303" pitchFamily="18" charset="0"/>
                </a:rPr>
                <a:t>набрано 215 пациентов</a:t>
              </a:r>
              <a:endParaRPr lang="ko-KR" altLang="en-US" sz="1500" b="1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EEAB33DF-E0C4-D04D-B15C-5E5EEFED406E}"/>
                </a:ext>
              </a:extLst>
            </p:cNvPr>
            <p:cNvSpPr/>
            <p:nvPr/>
          </p:nvSpPr>
          <p:spPr>
            <a:xfrm>
              <a:off x="886332" y="1213129"/>
              <a:ext cx="3301857" cy="4640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B2DB52-A3A2-FD4A-9E44-0203D4E8FBC3}"/>
                </a:ext>
              </a:extLst>
            </p:cNvPr>
            <p:cNvCxnSpPr/>
            <p:nvPr/>
          </p:nvCxnSpPr>
          <p:spPr>
            <a:xfrm>
              <a:off x="1061358" y="2166768"/>
              <a:ext cx="432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7EA0FD-1A16-964F-BC6F-75C830B36710}"/>
                </a:ext>
              </a:extLst>
            </p:cNvPr>
            <p:cNvSpPr txBox="1"/>
            <p:nvPr/>
          </p:nvSpPr>
          <p:spPr>
            <a:xfrm>
              <a:off x="1171301" y="2154369"/>
              <a:ext cx="45403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21212">
                <a:buClr>
                  <a:srgbClr val="B3E900"/>
                </a:buClr>
              </a:pPr>
              <a:r>
                <a:rPr lang="ru-RU" altLang="ko-KR" sz="1050" dirty="0">
                  <a:latin typeface="Georgia Regular" panose="02040502050405020303" pitchFamily="18" charset="0"/>
                  <a:cs typeface="Arial" pitchFamily="34" charset="0"/>
                </a:rPr>
                <a:t>Исследование, проводимое по инициативе исследователя</a:t>
              </a:r>
              <a:r>
                <a:rPr lang="en-US" altLang="ko-KR" sz="1050" dirty="0">
                  <a:latin typeface="Georgia Regular" panose="02040502050405020303" pitchFamily="18" charset="0"/>
                  <a:cs typeface="Arial" pitchFamily="34" charset="0"/>
                </a:rPr>
                <a:t>, </a:t>
              </a:r>
              <a:r>
                <a:rPr lang="ru-RU" altLang="ko-KR" sz="1050" dirty="0" err="1">
                  <a:latin typeface="Georgia Regular" panose="02040502050405020303" pitchFamily="18" charset="0"/>
                  <a:cs typeface="Arial" pitchFamily="34" charset="0"/>
                </a:rPr>
                <a:t>р</a:t>
              </a:r>
              <a:r>
                <a:rPr lang="ru-RU" sz="1050" dirty="0" err="1">
                  <a:latin typeface="Georgia Regular" panose="02040502050405020303" pitchFamily="18" charset="0"/>
                  <a:cs typeface="Arial" pitchFamily="34" charset="0"/>
                </a:rPr>
                <a:t>андомизированное</a:t>
              </a:r>
              <a:r>
                <a:rPr lang="ru-RU" sz="1050" dirty="0">
                  <a:latin typeface="Georgia Regular" panose="02040502050405020303" pitchFamily="18" charset="0"/>
                  <a:cs typeface="Arial" pitchFamily="34" charset="0"/>
                </a:rPr>
                <a:t>, моноцентрическое, всестороннее</a:t>
              </a:r>
              <a:endParaRPr lang="en-US" sz="1050" dirty="0">
                <a:latin typeface="Georgia Regular" panose="02040502050405020303" pitchFamily="18" charset="0"/>
                <a:cs typeface="Arial" pitchFamily="34" charset="0"/>
              </a:endParaRPr>
            </a:p>
            <a:p>
              <a:r>
                <a:rPr lang="ru-RU" altLang="ko-KR" sz="1050" u="sng" dirty="0">
                  <a:latin typeface="Georgia" panose="02040502050405020303" pitchFamily="18" charset="0"/>
                  <a:cs typeface="Arial" pitchFamily="34" charset="0"/>
                </a:rPr>
                <a:t>Набор центров</a:t>
              </a:r>
              <a:r>
                <a:rPr lang="en-US" altLang="ko-KR" sz="1050" u="sng" dirty="0">
                  <a:latin typeface="Georgia" panose="02040502050405020303" pitchFamily="18" charset="0"/>
                  <a:cs typeface="Arial" pitchFamily="34" charset="0"/>
                </a:rPr>
                <a:t>:</a:t>
              </a:r>
              <a:r>
                <a:rPr lang="en-US" altLang="ko-KR" sz="1050" dirty="0">
                  <a:latin typeface="Georgia" panose="02040502050405020303" pitchFamily="18" charset="0"/>
                  <a:cs typeface="Arial" pitchFamily="34" charset="0"/>
                </a:rPr>
                <a:t> </a:t>
              </a:r>
              <a:r>
                <a:rPr lang="ru-RU" altLang="ko-KR" sz="1050" dirty="0">
                  <a:latin typeface="Georgia" panose="02040502050405020303" pitchFamily="18" charset="0"/>
                  <a:cs typeface="Arial" pitchFamily="34" charset="0"/>
                </a:rPr>
                <a:t>закрыто</a:t>
              </a:r>
              <a:endParaRPr lang="en-US" altLang="ko-KR" sz="1050" dirty="0">
                <a:latin typeface="Georgia" panose="02040502050405020303" pitchFamily="18" charset="0"/>
                <a:cs typeface="Arial" pitchFamily="34" charset="0"/>
              </a:endParaRPr>
            </a:p>
            <a:p>
              <a:pPr marL="0" lvl="1" defTabSz="1221212">
                <a:buClr>
                  <a:srgbClr val="B3E900"/>
                </a:buClr>
              </a:pPr>
              <a:endParaRPr lang="en-US" sz="1050" dirty="0">
                <a:latin typeface="Georgia Regular" panose="02040502050405020303" pitchFamily="18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A68BB9-2F38-694D-8B78-2CD4CCAE0FFD}"/>
                </a:ext>
              </a:extLst>
            </p:cNvPr>
            <p:cNvSpPr txBox="1"/>
            <p:nvPr/>
          </p:nvSpPr>
          <p:spPr>
            <a:xfrm>
              <a:off x="1024457" y="1260500"/>
              <a:ext cx="3025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1212">
                <a:buClr>
                  <a:srgbClr val="FFFFFF"/>
                </a:buClr>
              </a:pPr>
              <a:r>
                <a:rPr lang="en-US" dirty="0" err="1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SirPAD</a:t>
              </a:r>
              <a:r>
                <a:rPr lang="en-US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 - </a:t>
              </a:r>
              <a:r>
                <a:rPr lang="ru-RU" dirty="0">
                  <a:solidFill>
                    <a:schemeClr val="bg1"/>
                  </a:solidFill>
                  <a:latin typeface="Georgia Regular" panose="02040502050405020303" pitchFamily="18" charset="0"/>
                  <a:cs typeface="Arial" panose="020B0604020202020204" pitchFamily="34" charset="0"/>
                </a:rPr>
                <a:t>Цюрих</a:t>
              </a:r>
              <a:endParaRPr lang="en-US" dirty="0">
                <a:solidFill>
                  <a:schemeClr val="bg1"/>
                </a:solidFill>
                <a:latin typeface="Georgia Regular" panose="020405020504050203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AC1A738-D5C1-4B4F-89D3-FB22DFEA9144}"/>
              </a:ext>
            </a:extLst>
          </p:cNvPr>
          <p:cNvSpPr txBox="1"/>
          <p:nvPr/>
        </p:nvSpPr>
        <p:spPr>
          <a:xfrm>
            <a:off x="1477019" y="2035232"/>
            <a:ext cx="435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Главный исследователь</a:t>
            </a:r>
            <a:r>
              <a:rPr lang="en-US" altLang="ko-KR" sz="1400" dirty="0">
                <a:latin typeface="Georgia Regular" panose="02040502050405020303" pitchFamily="18" charset="0"/>
                <a:cs typeface="Arial" pitchFamily="34" charset="0"/>
              </a:rPr>
              <a:t>: </a:t>
            </a:r>
            <a:r>
              <a:rPr lang="ru-RU" altLang="ko-KR" sz="1400" dirty="0">
                <a:latin typeface="Georgia Regular" panose="02040502050405020303" pitchFamily="18" charset="0"/>
                <a:cs typeface="Arial" pitchFamily="34" charset="0"/>
              </a:rPr>
              <a:t>Проф. Нил Кучер</a:t>
            </a:r>
            <a:endParaRPr lang="en-US" altLang="ko-KR" sz="1400" dirty="0">
              <a:latin typeface="Georgia Regular" panose="020405020504050203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2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9568-BE1A-4593-91DD-BECE9837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Xtreme FIM</a:t>
            </a:r>
            <a:endParaRPr lang="en-I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4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590BD7-96B7-48D7-A1DB-CD24C1DD671F}"/>
              </a:ext>
            </a:extLst>
          </p:cNvPr>
          <p:cNvSpPr/>
          <p:nvPr/>
        </p:nvSpPr>
        <p:spPr>
          <a:xfrm>
            <a:off x="536490" y="2003531"/>
            <a:ext cx="11085667" cy="3709288"/>
          </a:xfrm>
          <a:prstGeom prst="roundRect">
            <a:avLst/>
          </a:prstGeom>
          <a:noFill/>
          <a:ln w="28575">
            <a:solidFill>
              <a:srgbClr val="F4A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solidFill>
                <a:schemeClr val="tx1"/>
              </a:solidFill>
              <a:latin typeface="Georgia Regular" panose="020405020504050203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B338F-4A63-437B-9BB7-A604CF71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72" y="395785"/>
            <a:ext cx="9518746" cy="103559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ea typeface="Cambria" panose="02040503050406030204" pitchFamily="18" charset="0"/>
                <a:cs typeface="Calibri" panose="020F0502020204030204" pitchFamily="34" charset="0"/>
              </a:rPr>
              <a:t>ОБЪЕМ БАЛЛОНА С ЛЕКАРСТВЕННЫМ ПОКРЫТИЕМ ПРИ </a:t>
            </a:r>
            <a:r>
              <a:rPr lang="ru-RU" sz="3200" dirty="0" err="1">
                <a:ea typeface="Cambria" panose="02040503050406030204" pitchFamily="18" charset="0"/>
                <a:cs typeface="Calibri" panose="020F0502020204030204" pitchFamily="34" charset="0"/>
              </a:rPr>
              <a:t>ЧTA</a:t>
            </a:r>
            <a:endParaRPr lang="en-IN" sz="2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9995F-A671-4753-8AE1-087C55D90CAF}"/>
              </a:ext>
            </a:extLst>
          </p:cNvPr>
          <p:cNvSpPr/>
          <p:nvPr/>
        </p:nvSpPr>
        <p:spPr>
          <a:xfrm>
            <a:off x="978196" y="2469421"/>
            <a:ext cx="102356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Способность «ничего не оставлять позади», следовательно, сохранять первоначальную анатомию артерии.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Гомогенный перенос лекарственного средства на стенку сосуда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Отсутствие хронических воспалений из-за отсутствия полимеров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Уменьшена продолжительность </a:t>
            </a:r>
            <a:r>
              <a:rPr lang="ru-RU" sz="24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ДАТТ</a:t>
            </a:r>
            <a:endParaRPr lang="ru-RU" sz="2400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Легкое пересечение очага поражения/доставка баллоном в малые сосуды</a:t>
            </a:r>
            <a:endParaRPr lang="en-IN" sz="2400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76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227404" y="228600"/>
            <a:ext cx="9615096" cy="951797"/>
          </a:xfrm>
        </p:spPr>
        <p:txBody>
          <a:bodyPr>
            <a:noAutofit/>
          </a:bodyPr>
          <a:lstStyle/>
          <a:p>
            <a:r>
              <a:rPr lang="en-US" sz="3200" dirty="0"/>
              <a:t>Xtreme FIM:</a:t>
            </a:r>
            <a:r>
              <a:rPr lang="ru-RU" sz="3200" dirty="0"/>
              <a:t> </a:t>
            </a:r>
            <a:br>
              <a:rPr lang="en-US" sz="3200" dirty="0"/>
            </a:br>
            <a:r>
              <a:rPr lang="ru-RU" sz="3200" dirty="0"/>
              <a:t>КЛИНИЧЕСКИЕ ДОКАЗАТЕЛЬСТВА</a:t>
            </a:r>
            <a:endParaRPr lang="en-US" sz="32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00936" y="1244600"/>
            <a:ext cx="5629738" cy="28160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2133" dirty="0">
                <a:solidFill>
                  <a:schemeClr val="bg1"/>
                </a:solidFill>
                <a:latin typeface="Georgia Regular" panose="02040502050405020303" pitchFamily="18" charset="0"/>
              </a:rPr>
              <a:t>Исходные данные, характеристики поражения и процедуры</a:t>
            </a:r>
            <a:endParaRPr lang="en-US" sz="2133" dirty="0">
              <a:solidFill>
                <a:schemeClr val="bg1"/>
              </a:solidFill>
              <a:latin typeface="Georgia Regular" panose="02040502050405020303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1723681-769A-48BD-AEB4-3DDD7DC6B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30427"/>
              </p:ext>
            </p:extLst>
          </p:nvPr>
        </p:nvGraphicFramePr>
        <p:xfrm>
          <a:off x="545480" y="1628152"/>
          <a:ext cx="5300133" cy="51440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403600">
                  <a:extLst>
                    <a:ext uri="{9D8B030D-6E8A-4147-A177-3AD203B41FA5}">
                      <a16:colId xmlns:a16="http://schemas.microsoft.com/office/drawing/2014/main" val="2078472055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007536755"/>
                    </a:ext>
                  </a:extLst>
                </a:gridCol>
              </a:tblGrid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Исходные данные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=39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 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46317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Возраст, лет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64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7 ± 8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9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1546857440"/>
                  </a:ext>
                </a:extLst>
              </a:tr>
              <a:tr h="29932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Мужчины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74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4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3015061124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Женщины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25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6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2560974547"/>
                  </a:ext>
                </a:extLst>
              </a:tr>
              <a:tr h="332912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Факторы риска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51166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Сахарный диабет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51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3 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3446505819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Гипертония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46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2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2319274007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Хроническая болезнь почек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1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1756692002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 err="1">
                          <a:effectLst/>
                          <a:latin typeface="Georgia Regular" panose="02040502050405020303" pitchFamily="18" charset="0"/>
                        </a:rPr>
                        <a:t>АПА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 в прошлом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20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GB" sz="1500" b="0" i="0" kern="1200" dirty="0"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1627679954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Курильщик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50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0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51647" marR="51647" marT="12700" marB="0" anchor="ctr"/>
                </a:tc>
                <a:extLst>
                  <a:ext uri="{0D108BD9-81ED-4DB2-BD59-A6C34878D82A}">
                    <a16:rowId xmlns:a16="http://schemas.microsoft.com/office/drawing/2014/main" val="933921853"/>
                  </a:ext>
                </a:extLst>
              </a:tr>
              <a:tr h="332912"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Описание процедуры, кол-во поражений = 42, </a:t>
                      </a:r>
                      <a:b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</a:b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кол-во изделий = 46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271825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Диаметр стеноза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, % ±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СО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94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6 ± 9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0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2532290111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Предварительная дилатация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, % 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80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690213653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Общая длина баллона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мм 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±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СО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108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5 ± 36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1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287083031"/>
                  </a:ext>
                </a:extLst>
              </a:tr>
              <a:tr h="33291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Общий диаметр баллона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мм </a:t>
                      </a:r>
                      <a:r>
                        <a:rPr lang="en-US" sz="1500" b="0" i="0" kern="1200" dirty="0">
                          <a:effectLst/>
                          <a:latin typeface="Georgia Regular" panose="02040502050405020303" pitchFamily="18" charset="0"/>
                        </a:rPr>
                        <a:t>± 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СО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3 ± 1</a:t>
                      </a:r>
                      <a:r>
                        <a:rPr lang="ru-RU" sz="1500" b="0" i="0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500" b="0" i="0" kern="1200" dirty="0">
                          <a:effectLst/>
                          <a:latin typeface="Georgia Regular" panose="02040502050405020303" pitchFamily="18" charset="0"/>
                        </a:rPr>
                        <a:t>4</a:t>
                      </a:r>
                      <a:endParaRPr lang="en-IN" sz="1500" b="0" i="0" kern="1200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39771853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E1AFE0-4762-4A80-83B7-531E512C71D9}"/>
              </a:ext>
            </a:extLst>
          </p:cNvPr>
          <p:cNvSpPr txBox="1"/>
          <p:nvPr/>
        </p:nvSpPr>
        <p:spPr>
          <a:xfrm>
            <a:off x="5964413" y="1789606"/>
            <a:ext cx="571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Пациенты, получавшие </a:t>
            </a:r>
            <a:r>
              <a:rPr lang="ru-RU" sz="1600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MagicTouch</a:t>
            </a: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PTA</a:t>
            </a: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 по поводу </a:t>
            </a:r>
            <a:r>
              <a:rPr lang="ru-RU" sz="1600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нововыявленных</a:t>
            </a: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 или </a:t>
            </a:r>
            <a:r>
              <a:rPr lang="ru-RU" sz="1600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рестенозных</a:t>
            </a: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бедренно</a:t>
            </a: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-подколенных поражений, наблюдались в рамках надзора производителя по обеспечению качества</a:t>
            </a:r>
            <a:r>
              <a:rPr lang="en-US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.</a:t>
            </a: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В 4 медицинских центрах Индии</a:t>
            </a:r>
            <a:r>
              <a:rPr lang="en-US" sz="1600" dirty="0">
                <a:solidFill>
                  <a:schemeClr val="tx2"/>
                </a:solidFill>
                <a:latin typeface="Georgia Regular" panose="02040502050405020303" pitchFamily="18" charset="0"/>
              </a:rPr>
              <a:t>.</a:t>
            </a:r>
            <a:endParaRPr lang="en-US" sz="1867" dirty="0">
              <a:solidFill>
                <a:schemeClr val="tx2"/>
              </a:solidFill>
              <a:latin typeface="Georgia Regular" panose="020405020504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A87992-12A0-4F8C-A58F-96A5FD78A4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734288"/>
              </p:ext>
            </p:extLst>
          </p:nvPr>
        </p:nvGraphicFramePr>
        <p:xfrm>
          <a:off x="6095999" y="3882909"/>
          <a:ext cx="5923723" cy="3016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1A35D4-B308-443A-BBE9-81F4FF7A105D}"/>
              </a:ext>
            </a:extLst>
          </p:cNvPr>
          <p:cNvSpPr/>
          <p:nvPr/>
        </p:nvSpPr>
        <p:spPr>
          <a:xfrm>
            <a:off x="7077718" y="3441891"/>
            <a:ext cx="3490399" cy="646986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ЦЕЛЕВОЙ СОСУД</a:t>
            </a:r>
            <a:r>
              <a:rPr lang="en-US" sz="1600" dirty="0">
                <a:solidFill>
                  <a:schemeClr val="tx2"/>
                </a:solidFill>
                <a:latin typeface="Georgia Regular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%</a:t>
            </a:r>
          </a:p>
          <a:p>
            <a:pPr algn="ctr"/>
            <a:r>
              <a:rPr lang="ru-RU" sz="1600" dirty="0">
                <a:solidFill>
                  <a:schemeClr val="tx2"/>
                </a:solidFill>
                <a:latin typeface="Georgia Regular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Кол-во поражение </a:t>
            </a:r>
            <a:r>
              <a:rPr lang="en-US" sz="1600" dirty="0">
                <a:solidFill>
                  <a:schemeClr val="tx2"/>
                </a:solidFill>
                <a:latin typeface="Georgia Regular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42</a:t>
            </a:r>
            <a:endParaRPr lang="en-IN" sz="1600" dirty="0">
              <a:solidFill>
                <a:schemeClr val="tx2"/>
              </a:solidFill>
              <a:latin typeface="Georgia Regular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9299" y="4495800"/>
            <a:ext cx="1426994" cy="1900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ru-RU" sz="1100" b="1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БОЛЕЗНЕННАЯ</a:t>
            </a: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r>
              <a:rPr lang="ru-RU" sz="1100" b="1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ПОПЛИТЕАЛЬНАЯ</a:t>
            </a: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r>
              <a:rPr lang="ru-RU" sz="1100" b="1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ПОДВЗДОШНАЯ</a:t>
            </a: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"/>
              </a:spcAft>
            </a:pPr>
            <a:r>
              <a:rPr lang="ru-RU" sz="1100" b="1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ПБА</a:t>
            </a:r>
            <a:endParaRPr lang="en-US" sz="1100" b="1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00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216015" y="2116402"/>
            <a:ext cx="7759964" cy="586717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dirty="0">
                <a:latin typeface="Georgia Regular" panose="02040502050405020303" pitchFamily="18" charset="0"/>
              </a:rPr>
              <a:t>Клинические результаты</a:t>
            </a:r>
            <a:endParaRPr lang="en-US" sz="3200" dirty="0">
              <a:latin typeface="Georgia Regular" panose="02040502050405020303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F0185BF-5220-472D-8C03-65C700239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1544"/>
              </p:ext>
            </p:extLst>
          </p:nvPr>
        </p:nvGraphicFramePr>
        <p:xfrm>
          <a:off x="2216015" y="2961930"/>
          <a:ext cx="7759964" cy="16630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9785">
                  <a:extLst>
                    <a:ext uri="{9D8B030D-6E8A-4147-A177-3AD203B41FA5}">
                      <a16:colId xmlns:a16="http://schemas.microsoft.com/office/drawing/2014/main" val="3019854164"/>
                    </a:ext>
                  </a:extLst>
                </a:gridCol>
                <a:gridCol w="2940179">
                  <a:extLst>
                    <a:ext uri="{9D8B030D-6E8A-4147-A177-3AD203B41FA5}">
                      <a16:colId xmlns:a16="http://schemas.microsoft.com/office/drawing/2014/main" val="2473538849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Среднее</a:t>
                      </a:r>
                      <a:r>
                        <a:rPr lang="ru-RU" sz="2100" b="0" i="0" u="none" strike="noStrike" baseline="0" dirty="0">
                          <a:effectLst/>
                          <a:latin typeface="Georgia Regular" panose="02040502050405020303" pitchFamily="18" charset="0"/>
                        </a:rPr>
                        <a:t> наблюдение</a:t>
                      </a:r>
                      <a:r>
                        <a:rPr lang="en-US" sz="21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21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месяцев</a:t>
                      </a:r>
                      <a:endParaRPr lang="en-IN" sz="21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18</a:t>
                      </a:r>
                      <a:r>
                        <a:rPr lang="uk-UA" sz="24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24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6 ± 12</a:t>
                      </a:r>
                      <a:r>
                        <a:rPr lang="uk-UA" sz="24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24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6 </a:t>
                      </a:r>
                      <a:r>
                        <a:rPr lang="uk-UA" sz="2400" b="0" i="0" u="none" strike="noStrike" dirty="0" err="1">
                          <a:effectLst/>
                          <a:latin typeface="Georgia Regular" panose="02040502050405020303" pitchFamily="18" charset="0"/>
                        </a:rPr>
                        <a:t>месяцев</a:t>
                      </a:r>
                      <a:endParaRPr lang="en-IN" sz="2400" b="0" i="0" u="none" strike="noStrike" dirty="0">
                        <a:solidFill>
                          <a:srgbClr val="C00000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574625"/>
                  </a:ext>
                </a:extLst>
              </a:tr>
              <a:tr h="3977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 MAE (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тяжёлое неблагоприятное событие</a:t>
                      </a:r>
                      <a:r>
                        <a:rPr lang="en-US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), %</a:t>
                      </a:r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sz="1600" b="0" i="0" u="none" strike="noStrike" kern="1200" dirty="0">
                          <a:effectLst/>
                          <a:latin typeface="Georgia Regular" panose="02040502050405020303" pitchFamily="18" charset="0"/>
                        </a:rPr>
                        <a:t>10</a:t>
                      </a:r>
                      <a:r>
                        <a:rPr lang="uk-UA" sz="1600" b="0" i="0" u="none" strike="noStrike" kern="1200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US" sz="1600" b="0" i="0" u="none" strike="noStrike" kern="1200" dirty="0">
                          <a:effectLst/>
                          <a:latin typeface="Georgia Regular" panose="02040502050405020303" pitchFamily="18" charset="0"/>
                        </a:rPr>
                        <a:t>3 %</a:t>
                      </a:r>
                      <a:endParaRPr lang="en-IN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966442345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Смерть от всех причин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10</a:t>
                      </a:r>
                      <a:r>
                        <a:rPr lang="uk-UA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3 %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638601054"/>
                  </a:ext>
                </a:extLst>
              </a:tr>
              <a:tr h="297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Значительная ампутация целевой конечности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0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0 %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3247087006"/>
                  </a:ext>
                </a:extLst>
              </a:tr>
              <a:tr h="292608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600" b="0" i="0" u="none" strike="noStrike" dirty="0" err="1">
                          <a:effectLst/>
                          <a:latin typeface="Georgia Regular" panose="02040502050405020303" pitchFamily="18" charset="0"/>
                        </a:rPr>
                        <a:t>Реваскуляризация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 целевого поражения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 %</a:t>
                      </a:r>
                      <a:endParaRPr lang="en-IN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0</a:t>
                      </a:r>
                      <a:r>
                        <a:rPr lang="ru-RU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IN" sz="1600" b="0" i="0" u="none" strike="noStrike" dirty="0">
                          <a:effectLst/>
                          <a:latin typeface="Georgia Regular" panose="02040502050405020303" pitchFamily="18" charset="0"/>
                        </a:rPr>
                        <a:t>0 %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2860566971"/>
                  </a:ext>
                </a:extLst>
              </a:tr>
            </a:tbl>
          </a:graphicData>
        </a:graphic>
      </p:graphicFrame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7404" y="228600"/>
            <a:ext cx="9615096" cy="9517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 sz="3200"/>
              <a:t>Xtreme FIM:</a:t>
            </a:r>
            <a:r>
              <a:rPr lang="ru-RU" sz="3200"/>
              <a:t> </a:t>
            </a:r>
            <a:br>
              <a:rPr lang="en-US" sz="3200"/>
            </a:br>
            <a:r>
              <a:rPr lang="ru-RU" sz="3200"/>
              <a:t>КЛИНИЧЕСКИЕ ДОКАЗАТЕЛЬСТВА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2845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9568-BE1A-4593-91DD-BECE9837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X-TOSI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D5B9-631D-43B3-8FB6-B60A4073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812531"/>
          </a:xfrm>
        </p:spPr>
        <p:txBody>
          <a:bodyPr>
            <a:normAutofit fontScale="92500"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2"/>
                </a:solidFill>
              </a:rPr>
              <a:t>Клиническая эффективность и безопасность баллона, покрытого </a:t>
            </a:r>
            <a:r>
              <a:rPr lang="ru-RU" dirty="0" err="1">
                <a:solidFill>
                  <a:schemeClr val="tx2"/>
                </a:solidFill>
              </a:rPr>
              <a:t>сиролимусом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Magic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Touch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PTA</a:t>
            </a:r>
            <a:r>
              <a:rPr lang="ru-RU" dirty="0">
                <a:solidFill>
                  <a:schemeClr val="tx2"/>
                </a:solidFill>
              </a:rPr>
              <a:t> для поражений </a:t>
            </a:r>
            <a:r>
              <a:rPr lang="ru-RU" dirty="0" err="1">
                <a:solidFill>
                  <a:schemeClr val="tx2"/>
                </a:solidFill>
              </a:rPr>
              <a:t>ПБА</a:t>
            </a:r>
            <a:r>
              <a:rPr lang="ru-RU" dirty="0">
                <a:solidFill>
                  <a:schemeClr val="tx2"/>
                </a:solidFill>
              </a:rPr>
              <a:t> и поражений ниже колена</a:t>
            </a:r>
            <a:endParaRPr lang="en-I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56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CD9F1D-D0B1-4EC1-B7F3-1B7ADCF0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96" y="559567"/>
            <a:ext cx="4649404" cy="75910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Arial" panose="020B0604020202020204" pitchFamily="34" charset="0"/>
              </a:rPr>
              <a:t>Дизайн исследования</a:t>
            </a:r>
            <a:endParaRPr lang="it-IT" sz="3600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868B-5F57-4979-B5BF-1ACB0B7B4B49}"/>
              </a:ext>
            </a:extLst>
          </p:cNvPr>
          <p:cNvSpPr/>
          <p:nvPr/>
        </p:nvSpPr>
        <p:spPr>
          <a:xfrm>
            <a:off x="93893" y="5282588"/>
            <a:ext cx="33140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Профессор Эдвард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Чок</a:t>
            </a:r>
            <a:r>
              <a:rPr lang="en-US" b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</a:p>
          <a:p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Консультант отделения общей хирургии больницы общего профиля </a:t>
            </a:r>
            <a:r>
              <a:rPr lang="ru-RU" sz="1600" dirty="0" err="1">
                <a:solidFill>
                  <a:schemeClr val="tx2"/>
                </a:solidFill>
                <a:latin typeface="Georgia" panose="02040502050405020303" pitchFamily="18" charset="0"/>
              </a:rPr>
              <a:t>Сенгканг</a:t>
            </a:r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 и больницы общего профиля Сингапура</a:t>
            </a:r>
            <a:endParaRPr lang="it-IT" sz="1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64BE-4B77-A946-83F1-88E922ED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49" y="1790556"/>
            <a:ext cx="2381056" cy="30001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A3865F-E644-554E-89E5-495EBA41F951}"/>
              </a:ext>
            </a:extLst>
          </p:cNvPr>
          <p:cNvSpPr/>
          <p:nvPr/>
        </p:nvSpPr>
        <p:spPr>
          <a:xfrm>
            <a:off x="3051681" y="2048514"/>
            <a:ext cx="8518019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80" algn="just">
              <a:spcBef>
                <a:spcPts val="375"/>
              </a:spcBef>
              <a:spcAft>
                <a:spcPts val="375"/>
              </a:spcAft>
            </a:pP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Цели</a:t>
            </a: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оценить эффективность (первичная проходимость через 6 месяцев) и безопасность (отсутствие серьезных нежелательных явлений через 6 месяцев) баллонов, покрытых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сиролимусом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, при лечении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инфраингвинального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 заболевания периферических артерий.</a:t>
            </a:r>
            <a:endParaRPr lang="en-US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R="640080" algn="just">
              <a:spcBef>
                <a:spcPts val="375"/>
              </a:spcBef>
              <a:spcAft>
                <a:spcPts val="375"/>
              </a:spcAft>
            </a:pP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Гипотеза</a:t>
            </a: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: 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данное исследование предполагает, что применение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сиролимуса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антипролиферативного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 агента, который ингибирует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неоинтимальную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 гиперплазию, через баллон, покрытый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сиролимусом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, будет безопасным и приведет к эффективной проходимости артерий при </a:t>
            </a:r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инфраингвинальной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 периферической болезни артерий</a:t>
            </a: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  <a:endParaRPr lang="it-IT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3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FDDE79-EE8F-42F9-B140-D8D09DC12D98}"/>
              </a:ext>
            </a:extLst>
          </p:cNvPr>
          <p:cNvGrpSpPr/>
          <p:nvPr/>
        </p:nvGrpSpPr>
        <p:grpSpPr>
          <a:xfrm>
            <a:off x="455833" y="3145194"/>
            <a:ext cx="3152375" cy="1708913"/>
            <a:chOff x="325130" y="1246014"/>
            <a:chExt cx="2364281" cy="13257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B94FD0-1A50-442B-B86A-ED055DCC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30" y="1314570"/>
              <a:ext cx="1188624" cy="1188624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0F876F-124D-4C6B-8944-A6621C90E790}"/>
                </a:ext>
              </a:extLst>
            </p:cNvPr>
            <p:cNvSpPr/>
            <p:nvPr/>
          </p:nvSpPr>
          <p:spPr bwMode="auto">
            <a:xfrm>
              <a:off x="338098" y="1246014"/>
              <a:ext cx="2351313" cy="1325736"/>
            </a:xfrm>
            <a:prstGeom prst="roundRect">
              <a:avLst/>
            </a:prstGeom>
            <a:noFill/>
            <a:ln w="9525" cap="flat" cmpd="sng" algn="ctr">
              <a:solidFill>
                <a:srgbClr val="002E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 b="1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A13E5C-ABFB-4749-8D33-505620CC0E86}"/>
                </a:ext>
              </a:extLst>
            </p:cNvPr>
            <p:cNvSpPr txBox="1"/>
            <p:nvPr/>
          </p:nvSpPr>
          <p:spPr>
            <a:xfrm>
              <a:off x="1439972" y="1336393"/>
              <a:ext cx="1097040" cy="85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Цель</a:t>
              </a:r>
              <a:endParaRPr lang="en-SG" sz="2400" b="1" kern="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SG" sz="2400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 </a:t>
              </a:r>
            </a:p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Кол-во </a:t>
              </a:r>
              <a:r>
                <a:rPr lang="en-SG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=50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3A8D51-80B9-4BF6-AC00-7F45F20478E0}"/>
              </a:ext>
            </a:extLst>
          </p:cNvPr>
          <p:cNvGrpSpPr/>
          <p:nvPr/>
        </p:nvGrpSpPr>
        <p:grpSpPr>
          <a:xfrm>
            <a:off x="611113" y="1729299"/>
            <a:ext cx="11198197" cy="937225"/>
            <a:chOff x="338098" y="1246014"/>
            <a:chExt cx="8398648" cy="70291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C291418-B49D-4B55-B155-ACC782358143}"/>
                </a:ext>
              </a:extLst>
            </p:cNvPr>
            <p:cNvSpPr/>
            <p:nvPr/>
          </p:nvSpPr>
          <p:spPr bwMode="auto">
            <a:xfrm>
              <a:off x="338098" y="1246014"/>
              <a:ext cx="8398648" cy="698047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 b="1" i="1" ker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CEA092-5128-4E38-A935-2707BECF34E0}"/>
                </a:ext>
              </a:extLst>
            </p:cNvPr>
            <p:cNvSpPr txBox="1"/>
            <p:nvPr/>
          </p:nvSpPr>
          <p:spPr>
            <a:xfrm>
              <a:off x="1069186" y="1425760"/>
              <a:ext cx="7667560" cy="52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133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Дизайн</a:t>
              </a:r>
              <a:r>
                <a:rPr lang="en-SG" sz="2133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: </a:t>
              </a:r>
              <a:r>
                <a:rPr lang="ru-RU" b="1" kern="0" dirty="0" err="1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проспективное</a:t>
              </a:r>
              <a:r>
                <a:rPr lang="ru-RU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, </a:t>
              </a:r>
              <a:r>
                <a:rPr lang="ru-RU" b="1" kern="0" dirty="0" err="1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премаркетинговое</a:t>
              </a:r>
              <a:r>
                <a:rPr lang="ru-RU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, </a:t>
              </a:r>
              <a:r>
                <a:rPr lang="ru-RU" b="1" kern="0" dirty="0" err="1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нерандомизированное</a:t>
              </a:r>
              <a:r>
                <a:rPr lang="ru-RU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, исследование с участием всех желающих с одной группой.</a:t>
              </a:r>
              <a:endParaRPr lang="en-SG" sz="2133" b="1" kern="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9D4D83D-B82D-4A09-969B-2753A029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30" y="1353658"/>
              <a:ext cx="462148" cy="5287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D2F3A1-5C63-4E64-AA80-765412B7996F}"/>
              </a:ext>
            </a:extLst>
          </p:cNvPr>
          <p:cNvGrpSpPr/>
          <p:nvPr/>
        </p:nvGrpSpPr>
        <p:grpSpPr>
          <a:xfrm>
            <a:off x="3860909" y="3082004"/>
            <a:ext cx="8374184" cy="1767648"/>
            <a:chOff x="2813663" y="2088614"/>
            <a:chExt cx="6280638" cy="13257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9407BAC-74F6-41F8-A6CC-FBD6D6A5EF67}"/>
                </a:ext>
              </a:extLst>
            </p:cNvPr>
            <p:cNvSpPr/>
            <p:nvPr/>
          </p:nvSpPr>
          <p:spPr bwMode="auto">
            <a:xfrm>
              <a:off x="2813663" y="2088614"/>
              <a:ext cx="5923083" cy="1325736"/>
            </a:xfrm>
            <a:prstGeom prst="roundRect">
              <a:avLst/>
            </a:prstGeom>
            <a:noFill/>
            <a:ln w="9525" cap="flat" cmpd="sng" algn="ctr">
              <a:solidFill>
                <a:srgbClr val="002E4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SG" sz="2400" b="1" i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C3EB07-A8BF-4BF6-8E89-98B3AA47364E}"/>
                </a:ext>
              </a:extLst>
            </p:cNvPr>
            <p:cNvSpPr/>
            <p:nvPr/>
          </p:nvSpPr>
          <p:spPr>
            <a:xfrm>
              <a:off x="3649811" y="2378388"/>
              <a:ext cx="5444490" cy="1031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853419" lvl="1" defTabSz="1219170" fontAlgn="base">
                <a:lnSpc>
                  <a:spcPts val="1600"/>
                </a:lnSpc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ru-RU" sz="1600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Состоит из</a:t>
              </a:r>
              <a:r>
                <a:rPr lang="en-US" sz="1600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</a:p>
            <a:p>
              <a:pPr marL="342900" marR="853419" lvl="1" indent="-342900" defTabSz="1219170" fontAlgn="base">
                <a:lnSpc>
                  <a:spcPts val="1600"/>
                </a:lnSpc>
                <a:spcBef>
                  <a:spcPts val="500"/>
                </a:spcBef>
                <a:spcAft>
                  <a:spcPts val="500"/>
                </a:spcAft>
                <a:buAutoNum type="arabicParenR"/>
                <a:defRPr/>
              </a:pPr>
              <a:r>
                <a:rPr lang="ru-RU" sz="1600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отсутствие 30-дневной смертности и ампутации большой части конечности, и</a:t>
              </a:r>
            </a:p>
            <a:p>
              <a:pPr marL="342900" marR="853419" lvl="1" indent="-342900" defTabSz="1219170" fontAlgn="base">
                <a:lnSpc>
                  <a:spcPts val="1600"/>
                </a:lnSpc>
                <a:spcBef>
                  <a:spcPts val="500"/>
                </a:spcBef>
                <a:spcAft>
                  <a:spcPts val="500"/>
                </a:spcAft>
                <a:buAutoNum type="arabicParenR"/>
                <a:defRPr/>
              </a:pPr>
              <a:r>
                <a:rPr lang="ru-RU" sz="1600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отсутствие </a:t>
              </a:r>
              <a:r>
                <a:rPr lang="ru-RU" sz="1600" b="1" kern="0" dirty="0" err="1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реваскуляризации</a:t>
              </a:r>
              <a:r>
                <a:rPr lang="ru-RU" sz="1600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целевого поражения (TLR) в течение 6 месяцев</a:t>
              </a:r>
              <a:endParaRPr lang="en-US" sz="1600" b="1" kern="0" dirty="0">
                <a:solidFill>
                  <a:schemeClr val="tx2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close up of a sign&#10;&#10;Description automatically generated">
              <a:extLst>
                <a:ext uri="{FF2B5EF4-FFF2-40B4-BE49-F238E27FC236}">
                  <a16:creationId xmlns:a16="http://schemas.microsoft.com/office/drawing/2014/main" id="{0A4CF3BD-00FC-417E-8EC7-3CAA319F3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118" y="2489891"/>
              <a:ext cx="526929" cy="5547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57570E-9E40-494D-A71E-1E053966A444}"/>
                </a:ext>
              </a:extLst>
            </p:cNvPr>
            <p:cNvSpPr txBox="1"/>
            <p:nvPr/>
          </p:nvSpPr>
          <p:spPr>
            <a:xfrm>
              <a:off x="3566488" y="2117581"/>
              <a:ext cx="431031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133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КОНЕЧНАЯ ТОЧКА БЕЗОПАСНОСТИ</a:t>
              </a:r>
              <a:endParaRPr lang="en-SG" sz="2133" b="1" kern="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013BAF-B22D-45A2-8D60-69E012476929}"/>
              </a:ext>
            </a:extLst>
          </p:cNvPr>
          <p:cNvGrpSpPr/>
          <p:nvPr/>
        </p:nvGrpSpPr>
        <p:grpSpPr>
          <a:xfrm>
            <a:off x="3860909" y="5183442"/>
            <a:ext cx="7891987" cy="1273772"/>
            <a:chOff x="2813663" y="3498719"/>
            <a:chExt cx="5918990" cy="95532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CC78D5-AD4A-4332-9E1B-C815998D1D06}"/>
                </a:ext>
              </a:extLst>
            </p:cNvPr>
            <p:cNvSpPr txBox="1"/>
            <p:nvPr/>
          </p:nvSpPr>
          <p:spPr>
            <a:xfrm>
              <a:off x="3770192" y="3536058"/>
              <a:ext cx="4536338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133" b="1" kern="0" dirty="0">
                  <a:solidFill>
                    <a:schemeClr val="tx2"/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КОНЕЧНАЯ ТОЧКА ЭФФЕКТИВНОСТИ</a:t>
              </a:r>
              <a:endParaRPr lang="en-SG" sz="2133" b="1" kern="0" dirty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35A491E-6F6D-48A0-9F41-E02B640CB965}"/>
                </a:ext>
              </a:extLst>
            </p:cNvPr>
            <p:cNvSpPr/>
            <p:nvPr/>
          </p:nvSpPr>
          <p:spPr>
            <a:xfrm>
              <a:off x="3798767" y="3914564"/>
              <a:ext cx="4933886" cy="473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853419" lvl="1" algn="ctr" defTabSz="1219170" fontAlgn="base">
                <a:lnSpc>
                  <a:spcPts val="1600"/>
                </a:lnSpc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ru-RU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Первичная проходимость через 6 месяцев</a:t>
              </a:r>
              <a:endParaRPr lang="en-US" sz="1867" b="1" kern="0" dirty="0">
                <a:solidFill>
                  <a:schemeClr val="tx2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0" marR="853419" lvl="1" algn="ctr" defTabSz="1219170" fontAlgn="base">
                <a:lnSpc>
                  <a:spcPts val="1600"/>
                </a:lnSpc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ru-RU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Дуплекс </a:t>
              </a:r>
              <a:r>
                <a:rPr lang="en-US" sz="1867" b="1" kern="0" dirty="0" err="1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PSVR</a:t>
              </a:r>
              <a:r>
                <a:rPr lang="en-US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867" b="1" u="sng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&lt;</a:t>
              </a:r>
              <a:r>
                <a:rPr lang="en-US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 2</a:t>
              </a:r>
              <a:r>
                <a:rPr lang="ru-RU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,</a:t>
              </a:r>
              <a:r>
                <a:rPr lang="en-US" sz="1867" b="1" kern="0" dirty="0">
                  <a:solidFill>
                    <a:schemeClr val="tx2"/>
                  </a:solidFill>
                  <a:latin typeface="Georgia" panose="02040502050405020303" pitchFamily="18" charset="0"/>
                  <a:ea typeface="SimSun" panose="02010600030101010101" pitchFamily="2" charset="-122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2DA52BF-A8A2-42DB-8332-E04825916A86}"/>
                </a:ext>
              </a:extLst>
            </p:cNvPr>
            <p:cNvGrpSpPr/>
            <p:nvPr/>
          </p:nvGrpSpPr>
          <p:grpSpPr>
            <a:xfrm>
              <a:off x="2813663" y="3498719"/>
              <a:ext cx="5890416" cy="955329"/>
              <a:chOff x="2813663" y="3498719"/>
              <a:chExt cx="5890416" cy="955329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9A05593-ACF4-43AC-A57D-4CB224C5ECF7}"/>
                  </a:ext>
                </a:extLst>
              </p:cNvPr>
              <p:cNvSpPr/>
              <p:nvPr/>
            </p:nvSpPr>
            <p:spPr bwMode="auto">
              <a:xfrm>
                <a:off x="2813663" y="3498719"/>
                <a:ext cx="5890416" cy="955329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002E4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1920" tIns="60960" rIns="121920" bIns="60960" numCol="1" rtlCol="0" anchor="t" anchorCtr="0" compatLnSpc="1"/>
              <a:lstStyle/>
              <a:p>
                <a:pPr algn="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SG" sz="2400" b="1" i="1" kern="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  <a:ea typeface="ヒラギノ角ゴ Pro W3" pitchFamily="-111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A picture containing device&#10;&#10;Description automatically generated">
                <a:extLst>
                  <a:ext uri="{FF2B5EF4-FFF2-40B4-BE49-F238E27FC236}">
                    <a16:creationId xmlns:a16="http://schemas.microsoft.com/office/drawing/2014/main" id="{15506301-B59E-48BC-9757-1C3A5872D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3456" y="3693770"/>
                <a:ext cx="590765" cy="5907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159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642A8D-BDC4-48E4-B178-07010681D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933468"/>
              </p:ext>
            </p:extLst>
          </p:nvPr>
        </p:nvGraphicFramePr>
        <p:xfrm>
          <a:off x="980425" y="1159538"/>
          <a:ext cx="8923776" cy="5312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8E61506-EE11-412B-84DA-E62D01ADF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926" y="1535489"/>
            <a:ext cx="1006475" cy="902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EFC45-E49F-4E87-91BE-3AB6DF57A29B}"/>
              </a:ext>
            </a:extLst>
          </p:cNvPr>
          <p:cNvSpPr txBox="1"/>
          <p:nvPr/>
        </p:nvSpPr>
        <p:spPr>
          <a:xfrm>
            <a:off x="1207840" y="1280534"/>
            <a:ext cx="40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 Regular" panose="02040502050405020303" pitchFamily="18" charset="0"/>
              </a:rPr>
              <a:t>Ключевые критерии включения</a:t>
            </a:r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99155-7760-417E-9CC9-7F63D9A577D8}"/>
              </a:ext>
            </a:extLst>
          </p:cNvPr>
          <p:cNvSpPr txBox="1"/>
          <p:nvPr/>
        </p:nvSpPr>
        <p:spPr>
          <a:xfrm>
            <a:off x="5411287" y="1135863"/>
            <a:ext cx="416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Georgia Regular" panose="02040502050405020303" pitchFamily="18" charset="0"/>
              </a:rPr>
              <a:t>Ключевые критерии исключения</a:t>
            </a:r>
            <a:endParaRPr lang="en-SG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92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539160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17055FC-1DDF-4BE2-BE35-2D788C247680}"/>
              </a:ext>
            </a:extLst>
          </p:cNvPr>
          <p:cNvGrpSpPr/>
          <p:nvPr/>
        </p:nvGrpSpPr>
        <p:grpSpPr>
          <a:xfrm>
            <a:off x="4628918" y="276658"/>
            <a:ext cx="5469239" cy="2775845"/>
            <a:chOff x="4023360" y="500932"/>
            <a:chExt cx="4343435" cy="3045350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61DABBD9-629C-4C42-A75F-9ED7A65D4B8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88836237"/>
                </p:ext>
              </p:extLst>
            </p:nvPr>
          </p:nvGraphicFramePr>
          <p:xfrm>
            <a:off x="4227443" y="500933"/>
            <a:ext cx="3994206" cy="28883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575F5B-9E4C-4411-B03A-7B73AF9951E1}"/>
                </a:ext>
              </a:extLst>
            </p:cNvPr>
            <p:cNvSpPr/>
            <p:nvPr/>
          </p:nvSpPr>
          <p:spPr bwMode="auto">
            <a:xfrm>
              <a:off x="4023360" y="500932"/>
              <a:ext cx="4343435" cy="304535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SG" sz="16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gular" panose="02040502050405020303" pitchFamily="18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799279-F119-42BD-A1E8-09C5E9BEEA51}"/>
              </a:ext>
            </a:extLst>
          </p:cNvPr>
          <p:cNvCxnSpPr>
            <a:cxnSpLocks/>
          </p:cNvCxnSpPr>
          <p:nvPr/>
        </p:nvCxnSpPr>
        <p:spPr bwMode="auto">
          <a:xfrm>
            <a:off x="3541159" y="1978031"/>
            <a:ext cx="1087759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F44929-C18E-2E48-A949-B9FE8981F250}"/>
              </a:ext>
            </a:extLst>
          </p:cNvPr>
          <p:cNvCxnSpPr>
            <a:cxnSpLocks/>
          </p:cNvCxnSpPr>
          <p:nvPr/>
        </p:nvCxnSpPr>
        <p:spPr bwMode="auto">
          <a:xfrm>
            <a:off x="4365071" y="3387731"/>
            <a:ext cx="1344934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CF58B-18FA-7F4E-8975-4E78BCFFE8DB}"/>
              </a:ext>
            </a:extLst>
          </p:cNvPr>
          <p:cNvGrpSpPr/>
          <p:nvPr/>
        </p:nvGrpSpPr>
        <p:grpSpPr>
          <a:xfrm>
            <a:off x="5716677" y="3166807"/>
            <a:ext cx="5596850" cy="968644"/>
            <a:chOff x="4023360" y="500932"/>
            <a:chExt cx="4444778" cy="3045350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B503A615-E706-E14A-AECD-9F700C07B7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1892169"/>
                </p:ext>
              </p:extLst>
            </p:nvPr>
          </p:nvGraphicFramePr>
          <p:xfrm>
            <a:off x="4227443" y="500933"/>
            <a:ext cx="3994206" cy="288834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55B470-7E65-6D46-A3AD-7FE082005A04}"/>
                </a:ext>
              </a:extLst>
            </p:cNvPr>
            <p:cNvSpPr/>
            <p:nvPr/>
          </p:nvSpPr>
          <p:spPr bwMode="auto">
            <a:xfrm>
              <a:off x="4023360" y="500932"/>
              <a:ext cx="4444778" cy="3045350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rtlCol="0" anchor="t" anchorCtr="0" compatLnSpc="1"/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en-SG" sz="16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gular" panose="02040502050405020303" pitchFamily="18" charset="0"/>
                <a:ea typeface="ヒラギノ角ゴ Pro W3" pitchFamily="-111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2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198608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5A7F1B-DFBE-4DBE-AD1C-5E5783B60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654957"/>
              </p:ext>
            </p:extLst>
          </p:nvPr>
        </p:nvGraphicFramePr>
        <p:xfrm>
          <a:off x="4996988" y="1087144"/>
          <a:ext cx="5104159" cy="5029459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43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Демография</a:t>
                      </a:r>
                      <a:endParaRPr lang="en-SG" sz="12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86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Возраст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67 (41-89)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39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Мужчины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31 (62%)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39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Диабет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45 (90%)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142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Гипертония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41 (82%)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38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Высокий уровень холестерина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43 (86%)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739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Диализ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10 (20%)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986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Ишемическая болезнь сердца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18 (36%)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9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Перенесенный инфаркт миокарда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13 (26%)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57931"/>
                  </a:ext>
                </a:extLst>
              </a:tr>
              <a:tr h="30108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556">
                <a:tc gridSpan="3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ASA</a:t>
                      </a:r>
                      <a:r>
                        <a:rPr lang="en-SG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(</a:t>
                      </a:r>
                      <a:r>
                        <a:rPr lang="ru-RU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Система классификации физического состояния</a:t>
                      </a:r>
                      <a:r>
                        <a:rPr lang="en-SG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20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Georgia Regular" panose="02040502050405020303" pitchFamily="18" charset="0"/>
                          <a:ea typeface="+mn-ea"/>
                          <a:cs typeface="+mn-cs"/>
                        </a:rPr>
                        <a:t>2 - пациент с легким системным заболеванием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10 (20%)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9792932"/>
                  </a:ext>
                </a:extLst>
              </a:tr>
              <a:tr h="366071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  <a:ea typeface="+mn-ea"/>
                          <a:cs typeface="+mn-cs"/>
                        </a:rPr>
                        <a:t>3 - пациент с тяжелым системным заболеванием</a:t>
                      </a:r>
                      <a:endParaRPr lang="it-IT" sz="1200" b="0" i="0" u="none" strike="noStrike" kern="1200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39 (78%)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8856104"/>
                  </a:ext>
                </a:extLst>
              </a:tr>
              <a:tr h="323386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4 - пациент с тяжелым системным заболеванием, постоянная угроза жизни</a:t>
                      </a:r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66364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endParaRPr lang="en-SG" sz="12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5300EEC-4F67-42A7-9E84-9CCAAFB10C50}"/>
              </a:ext>
            </a:extLst>
          </p:cNvPr>
          <p:cNvSpPr txBox="1"/>
          <p:nvPr/>
        </p:nvSpPr>
        <p:spPr>
          <a:xfrm>
            <a:off x="4824659" y="6172250"/>
            <a:ext cx="278794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Georgia Regular" panose="02040502050405020303" pitchFamily="18" charset="0"/>
              </a:rPr>
              <a:t>Когорта высокого риска</a:t>
            </a:r>
            <a:endParaRPr lang="en-SG" dirty="0">
              <a:solidFill>
                <a:schemeClr val="tx2"/>
              </a:solidFill>
              <a:latin typeface="Georgia Regular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96B948-E6E5-4D26-98EC-B2D5D52C2A41}"/>
              </a:ext>
            </a:extLst>
          </p:cNvPr>
          <p:cNvSpPr/>
          <p:nvPr/>
        </p:nvSpPr>
        <p:spPr>
          <a:xfrm>
            <a:off x="4980792" y="4897566"/>
            <a:ext cx="4931227" cy="10681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2"/>
              </a:solidFill>
              <a:latin typeface="Georgia Regular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52A6D-D705-4DED-97D9-473C50DC575A}"/>
              </a:ext>
            </a:extLst>
          </p:cNvPr>
          <p:cNvSpPr txBox="1"/>
          <p:nvPr/>
        </p:nvSpPr>
        <p:spPr>
          <a:xfrm>
            <a:off x="8143196" y="6175355"/>
            <a:ext cx="22124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Georgia Regular" panose="02040502050405020303" pitchFamily="18" charset="0"/>
              </a:rPr>
              <a:t>Высокий балл </a:t>
            </a:r>
            <a:r>
              <a:rPr lang="en-SG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ASA</a:t>
            </a:r>
            <a:endParaRPr lang="en-SG" dirty="0">
              <a:solidFill>
                <a:schemeClr val="tx2"/>
              </a:solidFill>
              <a:latin typeface="Georgia Regular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6A7DC-DFB2-FA45-BE1A-834D79AC3962}"/>
              </a:ext>
            </a:extLst>
          </p:cNvPr>
          <p:cNvSpPr/>
          <p:nvPr/>
        </p:nvSpPr>
        <p:spPr>
          <a:xfrm>
            <a:off x="4901729" y="3347374"/>
            <a:ext cx="4931227" cy="873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chemeClr val="tx2"/>
              </a:solidFill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329002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2A3F540-50F4-447F-8FA4-AA1FADEF3065}"/>
              </a:ext>
            </a:extLst>
          </p:cNvPr>
          <p:cNvSpPr/>
          <p:nvPr/>
        </p:nvSpPr>
        <p:spPr>
          <a:xfrm>
            <a:off x="5771132" y="3308400"/>
            <a:ext cx="4931227" cy="716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84F76-7455-4985-A6D5-198EB5270DBF}"/>
              </a:ext>
            </a:extLst>
          </p:cNvPr>
          <p:cNvSpPr txBox="1"/>
          <p:nvPr/>
        </p:nvSpPr>
        <p:spPr>
          <a:xfrm>
            <a:off x="4792804" y="5867409"/>
            <a:ext cx="5664922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Georgia Regular" panose="02040502050405020303" pitchFamily="18" charset="0"/>
              </a:rPr>
              <a:t>Подавляющее большинство выполняется для спасения конечностей.</a:t>
            </a:r>
            <a:endParaRPr lang="en-SG" sz="1600" dirty="0">
              <a:solidFill>
                <a:srgbClr val="FF0000"/>
              </a:solidFill>
              <a:latin typeface="Georgia Regular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0E0E0-606C-0D4D-9920-60E434C8C5D8}"/>
              </a:ext>
            </a:extLst>
          </p:cNvPr>
          <p:cNvSpPr/>
          <p:nvPr/>
        </p:nvSpPr>
        <p:spPr>
          <a:xfrm>
            <a:off x="5073188" y="6414628"/>
            <a:ext cx="3163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</a:rPr>
              <a:t>*(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</a:rPr>
              <a:t>рана, ишемия, инфекция стопы</a:t>
            </a:r>
            <a:r>
              <a:rPr lang="it-IT" sz="16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it-IT" sz="1600" dirty="0">
              <a:solidFill>
                <a:schemeClr val="tx2"/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A06403C-908A-48F4-962B-1A90B9C4F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063960"/>
              </p:ext>
            </p:extLst>
          </p:nvPr>
        </p:nvGraphicFramePr>
        <p:xfrm>
          <a:off x="5377988" y="1611497"/>
          <a:ext cx="5384538" cy="3950376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623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1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791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Демография</a:t>
                      </a:r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93">
                <a:tc>
                  <a:txBody>
                    <a:bodyPr/>
                    <a:lstStyle/>
                    <a:p>
                      <a:pPr algn="l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6506"/>
                  </a:ext>
                </a:extLst>
              </a:tr>
              <a:tr h="28539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Баллы по Резерфорду</a:t>
                      </a:r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10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10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 (4%)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10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10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38 (76%)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10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8 (16%)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85"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8973243"/>
                  </a:ext>
                </a:extLst>
              </a:tr>
              <a:tr h="51128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Пациенты с язвой/гангреной</a:t>
                      </a:r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=46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39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WIFI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393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</a:t>
                      </a:r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 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22 (48%)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554514"/>
                  </a:ext>
                </a:extLst>
              </a:tr>
              <a:tr h="28539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 </a:t>
                      </a:r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 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24 (52%)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8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544558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2A3F540-50F4-447F-8FA4-AA1FADEF3065}"/>
              </a:ext>
            </a:extLst>
          </p:cNvPr>
          <p:cNvSpPr/>
          <p:nvPr/>
        </p:nvSpPr>
        <p:spPr>
          <a:xfrm>
            <a:off x="5159653" y="2991005"/>
            <a:ext cx="4931227" cy="716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84F76-7455-4985-A6D5-198EB5270DBF}"/>
              </a:ext>
            </a:extLst>
          </p:cNvPr>
          <p:cNvSpPr txBox="1"/>
          <p:nvPr/>
        </p:nvSpPr>
        <p:spPr>
          <a:xfrm>
            <a:off x="4792804" y="5529211"/>
            <a:ext cx="566492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Georgia Regular" panose="02040502050405020303" pitchFamily="18" charset="0"/>
              </a:rPr>
              <a:t>Подавляющее большинство выполняется для спасения конечностей.</a:t>
            </a:r>
            <a:endParaRPr lang="en-SG" sz="1400" dirty="0">
              <a:solidFill>
                <a:srgbClr val="FF0000"/>
              </a:solidFill>
              <a:latin typeface="Georgia Regular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16D84-C5C2-4D93-8CEA-658346AC4BB5}"/>
              </a:ext>
            </a:extLst>
          </p:cNvPr>
          <p:cNvSpPr txBox="1"/>
          <p:nvPr/>
        </p:nvSpPr>
        <p:spPr>
          <a:xfrm>
            <a:off x="4792804" y="6024117"/>
            <a:ext cx="566492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Georgia Regular" panose="02040502050405020303" pitchFamily="18" charset="0"/>
              </a:rPr>
              <a:t>Согласно оценкам </a:t>
            </a:r>
            <a:r>
              <a:rPr lang="ru-RU" sz="1400" dirty="0" err="1">
                <a:solidFill>
                  <a:srgbClr val="FF0000"/>
                </a:solidFill>
                <a:latin typeface="Georgia Regular" panose="02040502050405020303" pitchFamily="18" charset="0"/>
              </a:rPr>
              <a:t>WIFI</a:t>
            </a:r>
            <a:r>
              <a:rPr lang="ru-RU" sz="1400" dirty="0">
                <a:solidFill>
                  <a:srgbClr val="FF0000"/>
                </a:solidFill>
                <a:latin typeface="Georgia Regular" panose="02040502050405020303" pitchFamily="18" charset="0"/>
              </a:rPr>
              <a:t>, у большинства из них был плохой прогноз для спасения конечностей</a:t>
            </a:r>
            <a:endParaRPr lang="en-SG" sz="1400" dirty="0">
              <a:solidFill>
                <a:srgbClr val="FF0000"/>
              </a:solidFill>
              <a:latin typeface="Georgia Regular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9A10C-CFB2-4E29-B3DA-BC17BCD4BE5F}"/>
              </a:ext>
            </a:extLst>
          </p:cNvPr>
          <p:cNvSpPr/>
          <p:nvPr/>
        </p:nvSpPr>
        <p:spPr>
          <a:xfrm>
            <a:off x="5159652" y="4702419"/>
            <a:ext cx="4931227" cy="390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9BD9E7-54B6-45F5-B271-F35C7438C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99666"/>
              </p:ext>
            </p:extLst>
          </p:nvPr>
        </p:nvGraphicFramePr>
        <p:xfrm>
          <a:off x="5073188" y="1101088"/>
          <a:ext cx="5114203" cy="432437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44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Демография</a:t>
                      </a:r>
                      <a:endParaRPr lang="en-SG" sz="18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441">
                <a:tc>
                  <a:txBody>
                    <a:bodyPr/>
                    <a:lstStyle/>
                    <a:p>
                      <a:pPr algn="l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6506"/>
                  </a:ext>
                </a:extLst>
              </a:tr>
              <a:tr h="33286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Баллы по Резерфорду</a:t>
                      </a:r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385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 (4%)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142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39 (78%)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385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8 (16%)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996"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98973243"/>
                  </a:ext>
                </a:extLst>
              </a:tr>
              <a:tr h="36799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Пациенты с язвой/гангреной</a:t>
                      </a:r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=47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08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WIFI 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18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083"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</a:t>
                      </a:r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 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23 (49%)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554514"/>
                  </a:ext>
                </a:extLst>
              </a:tr>
              <a:tr h="410504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 </a:t>
                      </a:r>
                      <a:r>
                        <a:rPr lang="ru-RU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 </a:t>
                      </a:r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24 (51%)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17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8E21-0C07-4DEE-94DB-7F2C77B2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1" y="285635"/>
            <a:ext cx="9814717" cy="120477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a typeface="Cambria" panose="02040503050406030204" pitchFamily="18" charset="0"/>
                <a:cs typeface="Calibri" panose="020F0502020204030204" pitchFamily="34" charset="0"/>
              </a:rPr>
              <a:t>Доступный ландшафт баллона с лекарственным покрытием для лечения периферических артерий</a:t>
            </a:r>
            <a:endParaRPr lang="en-IN" sz="32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8F0A858-556D-4178-94FC-3997D8526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214050"/>
              </p:ext>
            </p:extLst>
          </p:nvPr>
        </p:nvGraphicFramePr>
        <p:xfrm>
          <a:off x="864074" y="1630083"/>
          <a:ext cx="9006115" cy="448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3343">
                  <a:extLst>
                    <a:ext uri="{9D8B030D-6E8A-4147-A177-3AD203B41FA5}">
                      <a16:colId xmlns:a16="http://schemas.microsoft.com/office/drawing/2014/main" val="3452164550"/>
                    </a:ext>
                  </a:extLst>
                </a:gridCol>
                <a:gridCol w="4340609">
                  <a:extLst>
                    <a:ext uri="{9D8B030D-6E8A-4147-A177-3AD203B41FA5}">
                      <a16:colId xmlns:a16="http://schemas.microsoft.com/office/drawing/2014/main" val="1396858323"/>
                    </a:ext>
                  </a:extLst>
                </a:gridCol>
                <a:gridCol w="2612163">
                  <a:extLst>
                    <a:ext uri="{9D8B030D-6E8A-4147-A177-3AD203B41FA5}">
                      <a16:colId xmlns:a16="http://schemas.microsoft.com/office/drawing/2014/main" val="3181799384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ИЗДЕЛИЕ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КОМПАНИЯ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ПРЕПАРАТ И ДОЗА (мкг/мм2)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97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Advance 18 PTX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Cook Medical, 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Блумингтон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, Индиана, США</a:t>
                      </a:r>
                      <a:endParaRPr lang="en-US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: 3 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051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Cotavance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MEDRAD, 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Уоррендейл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, Пенсильвания,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330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Stellarax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Spectranetics,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Колорадо-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Спрингс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, Колорадо,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2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750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Elutax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 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Aachen Resonance, 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Ахен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, Германия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2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203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Biopath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Eurocor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Бонн, Германия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277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IN.PACT Pacific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Medtronic,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Миннеаполис, Миннесота,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048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IN.PACT Admiral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Medtronic,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Миннеаполис, Миннесота,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688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IN.PACT </a:t>
                      </a:r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Amphirion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Medtronic,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Миннеаполис, Миннесота,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17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Legflow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err="1">
                          <a:latin typeface="Georgia Regular" panose="02040502050405020303" pitchFamily="18" charset="0"/>
                        </a:rPr>
                        <a:t>Cardionovum</a:t>
                      </a:r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Бонн, Германия</a:t>
                      </a:r>
                      <a:endParaRPr lang="en-IN" sz="1400" b="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96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Luminor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 14/35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C.R. Bard, 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Мюррей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 Хилл, Нью-Джерси,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792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Lutonix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Georgia Regular" panose="02040502050405020303" pitchFamily="18" charset="0"/>
                        </a:rPr>
                        <a:t>C.R. Bard, </a:t>
                      </a:r>
                      <a:r>
                        <a:rPr lang="ru-RU" sz="1400" b="0" i="0" dirty="0" err="1">
                          <a:latin typeface="Georgia Regular" panose="02040502050405020303" pitchFamily="18" charset="0"/>
                        </a:rPr>
                        <a:t>Мюррей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 Хилл, Нью-Джерси,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2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42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Passeo-18 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dirty="0" err="1">
                          <a:latin typeface="Georgia Regular" panose="02040502050405020303" pitchFamily="18" charset="0"/>
                        </a:rPr>
                        <a:t>Biotronik</a:t>
                      </a:r>
                      <a:r>
                        <a:rPr lang="en-IN" sz="1400" b="0" i="0" dirty="0">
                          <a:latin typeface="Georgia Regular" panose="02040502050405020303" pitchFamily="18" charset="0"/>
                        </a:rPr>
                        <a:t>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Берлин, Германия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3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594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i="0" kern="1200" dirty="0">
                          <a:latin typeface="Georgia Regular" panose="02040502050405020303" pitchFamily="18" charset="0"/>
                        </a:rPr>
                        <a:t>Ranger</a:t>
                      </a:r>
                      <a:endParaRPr lang="en-IN" sz="1400" b="0" i="0" kern="1200" dirty="0">
                        <a:solidFill>
                          <a:schemeClr val="dk1"/>
                        </a:solidFill>
                        <a:latin typeface="Georgia Regular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i="0" dirty="0">
                          <a:latin typeface="Georgia Regular" panose="02040502050405020303" pitchFamily="18" charset="0"/>
                        </a:rPr>
                        <a:t>Boston Scientific, </a:t>
                      </a:r>
                      <a:r>
                        <a:rPr lang="ru-RU" sz="1400" b="0" i="0" dirty="0">
                          <a:latin typeface="Georgia Regular" panose="02040502050405020303" pitchFamily="18" charset="0"/>
                        </a:rPr>
                        <a:t>Мальборо, Массачусетс, США</a:t>
                      </a:r>
                      <a:endParaRPr lang="en-IN" sz="1400" b="0" i="0" dirty="0">
                        <a:latin typeface="Georgia Regular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Паклитаксел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 Regular" panose="02040502050405020303" pitchFamily="18" charset="0"/>
                        </a:rPr>
                        <a:t>: 2</a:t>
                      </a:r>
                      <a:endParaRPr kumimoji="0" lang="en-I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9743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B1F9C19-36D7-4BBB-9C7F-8E3A3B7EA5B1}"/>
              </a:ext>
            </a:extLst>
          </p:cNvPr>
          <p:cNvSpPr/>
          <p:nvPr/>
        </p:nvSpPr>
        <p:spPr>
          <a:xfrm rot="20019156">
            <a:off x="623766" y="3779544"/>
            <a:ext cx="9752143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Georgia Regular" panose="02040502050405020303" pitchFamily="18" charset="0"/>
                <a:ea typeface="Tahoma" pitchFamily="34" charset="0"/>
                <a:cs typeface="Tahoma" pitchFamily="34" charset="0"/>
              </a:rPr>
              <a:t>ВСЕ </a:t>
            </a:r>
            <a:r>
              <a:rPr lang="ru-RU" sz="2400" dirty="0" err="1">
                <a:solidFill>
                  <a:schemeClr val="bg1"/>
                </a:solidFill>
                <a:latin typeface="Georgia Regular" panose="02040502050405020303" pitchFamily="18" charset="0"/>
                <a:ea typeface="Tahoma" pitchFamily="34" charset="0"/>
                <a:cs typeface="Tahoma" pitchFamily="34" charset="0"/>
              </a:rPr>
              <a:t>БЛП</a:t>
            </a:r>
            <a:r>
              <a:rPr lang="ru-RU" sz="2400" dirty="0">
                <a:solidFill>
                  <a:schemeClr val="bg1"/>
                </a:solidFill>
                <a:latin typeface="Georgia Regular" panose="02040502050405020303" pitchFamily="18" charset="0"/>
                <a:ea typeface="Tahoma" pitchFamily="34" charset="0"/>
                <a:cs typeface="Tahoma" pitchFamily="34" charset="0"/>
              </a:rPr>
              <a:t> ПРЕДНАЗНАЧЕНЫ ДЛЯ ПРЕПАРАТА </a:t>
            </a:r>
            <a:r>
              <a:rPr lang="ru-RU" sz="2400" dirty="0" err="1">
                <a:solidFill>
                  <a:schemeClr val="bg1"/>
                </a:solidFill>
                <a:latin typeface="Georgia Regular" panose="02040502050405020303" pitchFamily="18" charset="0"/>
                <a:ea typeface="Tahoma" pitchFamily="34" charset="0"/>
                <a:cs typeface="Tahoma" pitchFamily="34" charset="0"/>
              </a:rPr>
              <a:t>ПАКЛИТАКСЕЛ</a:t>
            </a:r>
            <a:endParaRPr lang="en-IN" sz="2400" dirty="0">
              <a:solidFill>
                <a:schemeClr val="bg1"/>
              </a:solidFill>
              <a:latin typeface="Georgia Regular" panose="02040502050405020303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319FC-3B6B-49AD-8991-C5695C71E143}"/>
              </a:ext>
            </a:extLst>
          </p:cNvPr>
          <p:cNvSpPr/>
          <p:nvPr/>
        </p:nvSpPr>
        <p:spPr>
          <a:xfrm>
            <a:off x="283027" y="6339327"/>
            <a:ext cx="116259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latin typeface="Georgia Regular" panose="02040502050405020303" pitchFamily="18" charset="0"/>
              </a:rPr>
              <a:t>Шанмугасундарам</a:t>
            </a:r>
            <a:r>
              <a:rPr lang="ru-RU" sz="1100" dirty="0">
                <a:latin typeface="Georgia Regular" panose="02040502050405020303" pitchFamily="18" charset="0"/>
              </a:rPr>
              <a:t> М., </a:t>
            </a:r>
            <a:r>
              <a:rPr lang="ru-RU" sz="1100" dirty="0" err="1">
                <a:latin typeface="Georgia Regular" panose="02040502050405020303" pitchFamily="18" charset="0"/>
              </a:rPr>
              <a:t>Муругапандиан</a:t>
            </a:r>
            <a:r>
              <a:rPr lang="ru-RU" sz="1100" dirty="0">
                <a:latin typeface="Georgia Regular" panose="02040502050405020303" pitchFamily="18" charset="0"/>
              </a:rPr>
              <a:t> С., </a:t>
            </a:r>
            <a:r>
              <a:rPr lang="ru-RU" sz="1100" dirty="0" err="1">
                <a:latin typeface="Georgia Regular" panose="02040502050405020303" pitchFamily="18" charset="0"/>
              </a:rPr>
              <a:t>Чыонг</a:t>
            </a:r>
            <a:r>
              <a:rPr lang="ru-RU" sz="1100" dirty="0">
                <a:latin typeface="Georgia Regular" panose="02040502050405020303" pitchFamily="18" charset="0"/>
              </a:rPr>
              <a:t> Х. Т., </a:t>
            </a:r>
            <a:r>
              <a:rPr lang="ru-RU" sz="1100" dirty="0" err="1">
                <a:latin typeface="Georgia Regular" panose="02040502050405020303" pitchFamily="18" charset="0"/>
              </a:rPr>
              <a:t>Лотун</a:t>
            </a:r>
            <a:r>
              <a:rPr lang="ru-RU" sz="1100" dirty="0">
                <a:latin typeface="Georgia Regular" panose="02040502050405020303" pitchFamily="18" charset="0"/>
              </a:rPr>
              <a:t> К., </a:t>
            </a:r>
            <a:r>
              <a:rPr lang="ru-RU" sz="1100" dirty="0" err="1">
                <a:latin typeface="Georgia Regular" panose="02040502050405020303" pitchFamily="18" charset="0"/>
              </a:rPr>
              <a:t>Банерджи</a:t>
            </a:r>
            <a:r>
              <a:rPr lang="ru-RU" sz="1100" dirty="0">
                <a:latin typeface="Georgia Regular" panose="02040502050405020303" pitchFamily="18" charset="0"/>
              </a:rPr>
              <a:t> С. Баллон с лекарственным покрытием при заболевании периферических артерий. </a:t>
            </a:r>
          </a:p>
          <a:p>
            <a:r>
              <a:rPr lang="ru-RU" sz="1100" dirty="0">
                <a:latin typeface="Georgia Regular" panose="02040502050405020303" pitchFamily="18" charset="0"/>
              </a:rPr>
              <a:t>Медицина сердечно-сосудистой </a:t>
            </a:r>
            <a:r>
              <a:rPr lang="ru-RU" sz="1100" dirty="0" err="1">
                <a:latin typeface="Georgia Regular" panose="02040502050405020303" pitchFamily="18" charset="0"/>
              </a:rPr>
              <a:t>реваскуляризации</a:t>
            </a:r>
            <a:r>
              <a:rPr lang="ru-RU" sz="1100" dirty="0">
                <a:latin typeface="Georgia Regular" panose="02040502050405020303" pitchFamily="18" charset="0"/>
              </a:rPr>
              <a:t>. 21 апреля 2018  г</a:t>
            </a:r>
            <a:r>
              <a:rPr lang="en-IN" sz="1100" dirty="0">
                <a:latin typeface="Georgia Regular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8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2083650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5A7F1B-DFBE-4DBE-AD1C-5E5783B60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02300"/>
              </p:ext>
            </p:extLst>
          </p:nvPr>
        </p:nvGraphicFramePr>
        <p:xfrm>
          <a:off x="5071872" y="1097436"/>
          <a:ext cx="5105475" cy="467940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43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Характеристики поражения</a:t>
                      </a:r>
                      <a:endParaRPr lang="en-SG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Целевое расположение поражения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8044023"/>
                  </a:ext>
                </a:extLst>
              </a:tr>
              <a:tr h="348305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Бедренно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-подколенное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SFA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19 (38%)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0829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Большеберцовые артерии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BTK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31 (62%)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  <a:tr h="85809">
                <a:tc>
                  <a:txBody>
                    <a:bodyPr/>
                    <a:lstStyle/>
                    <a:p>
                      <a:pPr algn="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8148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Общая длина использованного баллона, покрытого </a:t>
                      </a: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сиролимусом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957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Бедренно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-подколенное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SFA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276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мм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48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Большеберцовые артерии</a:t>
                      </a:r>
                      <a:r>
                        <a:rPr lang="ru-RU" sz="16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BTK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193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мм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547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374870"/>
                  </a:ext>
                </a:extLst>
              </a:tr>
              <a:tr h="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Стеноз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33 (66%)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678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Окклюзия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16 (32%)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92767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При </a:t>
                      </a: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рестенозе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стента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191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3851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Стентированный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 (10%)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5914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Требуется ретроградный доступ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18 (36%)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6543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989923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916D16-D1C1-4C1C-951B-7596A7422C0C}"/>
              </a:ext>
            </a:extLst>
          </p:cNvPr>
          <p:cNvSpPr txBox="1"/>
          <p:nvPr/>
        </p:nvSpPr>
        <p:spPr>
          <a:xfrm>
            <a:off x="4821007" y="5926028"/>
            <a:ext cx="5664922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 Regular" panose="02040502050405020303" pitchFamily="18" charset="0"/>
              </a:rPr>
              <a:t>У большинства давно проведена </a:t>
            </a:r>
            <a:r>
              <a:rPr lang="ru-RU" sz="2000" dirty="0" err="1">
                <a:solidFill>
                  <a:srgbClr val="FF0000"/>
                </a:solidFill>
                <a:latin typeface="Georgia Regular" panose="02040502050405020303" pitchFamily="18" charset="0"/>
              </a:rPr>
              <a:t>реваскуляризация</a:t>
            </a:r>
            <a:r>
              <a:rPr lang="ru-RU" sz="2000" dirty="0">
                <a:solidFill>
                  <a:srgbClr val="FF0000"/>
                </a:solidFill>
                <a:latin typeface="Georgia Regular" panose="02040502050405020303" pitchFamily="18" charset="0"/>
              </a:rPr>
              <a:t> ниже колена</a:t>
            </a:r>
            <a:endParaRPr lang="en-SG" sz="2000" dirty="0">
              <a:solidFill>
                <a:srgbClr val="FF0000"/>
              </a:solidFill>
              <a:latin typeface="Georgia Regular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3280B7-9ED6-4E65-BC24-AB943B3F2C72}"/>
              </a:ext>
            </a:extLst>
          </p:cNvPr>
          <p:cNvSpPr/>
          <p:nvPr/>
        </p:nvSpPr>
        <p:spPr>
          <a:xfrm>
            <a:off x="5073188" y="2291386"/>
            <a:ext cx="4931227" cy="35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066745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5A7F1B-DFBE-4DBE-AD1C-5E5783B60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920212"/>
              </p:ext>
            </p:extLst>
          </p:nvPr>
        </p:nvGraphicFramePr>
        <p:xfrm>
          <a:off x="5073188" y="1123942"/>
          <a:ext cx="5104159" cy="417902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43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Характеристики поражения</a:t>
                      </a:r>
                      <a:endParaRPr lang="en-SG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30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Целевое расположение поражения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8044023"/>
                  </a:ext>
                </a:extLst>
              </a:tr>
              <a:tr h="348305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Бедренно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-подколенное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19 (38%)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0829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Большеберцовые артерии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BTK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31 (62%)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8148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Total length Sirolimus coated balloon used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957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Бедренно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-подколенное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276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мм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7488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Большеберцовые артерии 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</a:t>
                      </a:r>
                      <a:r>
                        <a:rPr lang="en-SG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BTK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193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мм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547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374870"/>
                  </a:ext>
                </a:extLst>
              </a:tr>
              <a:tr h="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Стеноз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31 (62%)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678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Окклюзия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18 (36%)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92767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При </a:t>
                      </a: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рестенозе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стента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1191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Стентированный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 (8%)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65914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Требуется ретроградный доступ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13 (26%)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654309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C64508-873C-40DC-9ED4-E3C464DDE5C6}"/>
              </a:ext>
            </a:extLst>
          </p:cNvPr>
          <p:cNvSpPr txBox="1"/>
          <p:nvPr/>
        </p:nvSpPr>
        <p:spPr>
          <a:xfrm>
            <a:off x="4604430" y="5689180"/>
            <a:ext cx="723241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 Regular" panose="02040502050405020303" pitchFamily="18" charset="0"/>
              </a:rPr>
              <a:t>Значительные окклюзии потребовали ретроградного доступа</a:t>
            </a:r>
            <a:endParaRPr lang="en-SG" dirty="0">
              <a:solidFill>
                <a:srgbClr val="FF0000"/>
              </a:solidFill>
              <a:latin typeface="Georgia Regular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81459-2A2A-4604-B1A8-AC7CF31CDABD}"/>
              </a:ext>
            </a:extLst>
          </p:cNvPr>
          <p:cNvSpPr/>
          <p:nvPr/>
        </p:nvSpPr>
        <p:spPr>
          <a:xfrm>
            <a:off x="5006928" y="4301580"/>
            <a:ext cx="4931227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7F46E-F0E8-421D-9E4D-EEA3639EC0D3}"/>
              </a:ext>
            </a:extLst>
          </p:cNvPr>
          <p:cNvSpPr/>
          <p:nvPr/>
        </p:nvSpPr>
        <p:spPr>
          <a:xfrm>
            <a:off x="5006928" y="5063097"/>
            <a:ext cx="4931227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148647"/>
              </p:ext>
            </p:extLst>
          </p:nvPr>
        </p:nvGraphicFramePr>
        <p:xfrm>
          <a:off x="-1773479" y="276658"/>
          <a:ext cx="9704385" cy="63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5A7F1B-DFBE-4DBE-AD1C-5E5783B60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359"/>
              </p:ext>
            </p:extLst>
          </p:nvPr>
        </p:nvGraphicFramePr>
        <p:xfrm>
          <a:off x="5073188" y="1871281"/>
          <a:ext cx="5104159" cy="3101084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43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30-дневные результаты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441">
                <a:tc>
                  <a:txBody>
                    <a:bodyPr/>
                    <a:lstStyle/>
                    <a:p>
                      <a:pPr algn="l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6506"/>
                  </a:ext>
                </a:extLst>
              </a:tr>
              <a:tr h="33286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 дней Смерть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l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 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дней Ампутация большой части конечности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 (2%)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385">
                <a:tc>
                  <a:txBody>
                    <a:bodyPr/>
                    <a:lstStyle/>
                    <a:p>
                      <a:pPr algn="l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Успех изделия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100%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14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Технический успех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100%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987">
                <a:tc>
                  <a:txBody>
                    <a:bodyPr/>
                    <a:lstStyle/>
                    <a:p>
                      <a:pPr algn="l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75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556900"/>
              </p:ext>
            </p:extLst>
          </p:nvPr>
        </p:nvGraphicFramePr>
        <p:xfrm>
          <a:off x="-1057468" y="357809"/>
          <a:ext cx="7577538" cy="6109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7A8C1F-6AA9-42F1-906A-1EF0074B4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827656"/>
              </p:ext>
            </p:extLst>
          </p:nvPr>
        </p:nvGraphicFramePr>
        <p:xfrm>
          <a:off x="4798867" y="1020609"/>
          <a:ext cx="5542562" cy="4862976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922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25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6-месячные</a:t>
                      </a:r>
                      <a:r>
                        <a:rPr lang="ru-RU" sz="20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  результаты</a:t>
                      </a:r>
                      <a:endParaRPr lang="en-SG" sz="20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441">
                <a:tc>
                  <a:txBody>
                    <a:bodyPr/>
                    <a:lstStyle/>
                    <a:p>
                      <a:pPr algn="l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6506"/>
                  </a:ext>
                </a:extLst>
              </a:tr>
              <a:tr h="332863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Первичная проходимость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Все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(N=50)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40 (80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0%)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385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ПБА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(N=20)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20 (88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2%)**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Ниже колена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(N=30)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 (74%)*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*</a:t>
                      </a:r>
                      <a:r>
                        <a:rPr lang="en-SG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Singapacli</a:t>
                      </a: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en-SG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BTK</a:t>
                      </a: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en-SG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RCT</a:t>
                      </a: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Паклитаксел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42%</a:t>
                      </a:r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0271293"/>
                  </a:ext>
                </a:extLst>
              </a:tr>
              <a:tr h="35683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** 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Рейнджер </a:t>
                      </a:r>
                      <a:r>
                        <a:rPr lang="ru-RU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RCT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87,0%, ЛЕВАНТ 2 </a:t>
                      </a:r>
                      <a:r>
                        <a:rPr lang="ru-RU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Лутоникс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90,0%</a:t>
                      </a:r>
                      <a:endParaRPr lang="en-SG" sz="14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02488116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Отсутствие</a:t>
                      </a:r>
                      <a:r>
                        <a:rPr lang="ru-RU" sz="20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реваскуляризации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целевого поражения</a:t>
                      </a:r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63263467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Все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(N=50)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45 (90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9203852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ПБА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(N=20)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17 (94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4%)***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900117"/>
                  </a:ext>
                </a:extLst>
              </a:tr>
              <a:tr h="356839"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Ниже колена 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(N=30)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21 (87</a:t>
                      </a:r>
                      <a:r>
                        <a:rPr lang="ru-RU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20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61640812"/>
                  </a:ext>
                </a:extLst>
              </a:tr>
              <a:tr h="2229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*** 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Рейнджер </a:t>
                      </a:r>
                      <a:r>
                        <a:rPr lang="en-SG" sz="14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RCT</a:t>
                      </a: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94</a:t>
                      </a:r>
                      <a:r>
                        <a:rPr lang="ru-RU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4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20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236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390B35-BDF2-478B-9D45-93AA4B082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884408"/>
              </p:ext>
            </p:extLst>
          </p:nvPr>
        </p:nvGraphicFramePr>
        <p:xfrm>
          <a:off x="-1510328" y="318053"/>
          <a:ext cx="7023233" cy="5993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7A8C1F-6AA9-42F1-906A-1EF0074B4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607775"/>
              </p:ext>
            </p:extLst>
          </p:nvPr>
        </p:nvGraphicFramePr>
        <p:xfrm>
          <a:off x="5181600" y="954158"/>
          <a:ext cx="5438125" cy="5791432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424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995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6-месячные результаты</a:t>
                      </a:r>
                      <a:endParaRPr lang="en-SG" sz="1600" b="0" i="0" u="none" strike="noStrike" dirty="0">
                        <a:solidFill>
                          <a:schemeClr val="bg1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Кол-во</a:t>
                      </a:r>
                      <a:r>
                        <a:rPr lang="en-SG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Georgia Regular" panose="02040502050405020303" pitchFamily="18" charset="0"/>
                        </a:rPr>
                        <a:t>=50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l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9203852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Конечная точка безопасности достигнута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86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54441750"/>
                  </a:ext>
                </a:extLst>
              </a:tr>
              <a:tr h="1568299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Отсутствие:</a:t>
                      </a:r>
                    </a:p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30-дневная смертность</a:t>
                      </a:r>
                    </a:p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30-дневная ампутация конечности</a:t>
                      </a:r>
                    </a:p>
                    <a:p>
                      <a:pPr algn="r" fontAlgn="b"/>
                      <a:r>
                        <a:rPr lang="ru-RU" sz="16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Реваскуляризация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 целевого поражения через 6 месяцев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N=1</a:t>
                      </a:r>
                    </a:p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N=1</a:t>
                      </a:r>
                    </a:p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N=4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23291164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61229724"/>
                  </a:ext>
                </a:extLst>
              </a:tr>
              <a:tr h="322120"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Смерть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defPPr>
                        <a:defRPr lang="en-US">
                          <a:solidFill>
                            <a:schemeClr val="lt1"/>
                          </a:solidFill>
                        </a:defRPr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6 (12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0%)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1979517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Ишемическая болезнь сердца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3030655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Инсульт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44151571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Пневмония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1702225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Неизвестно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32929125"/>
                  </a:ext>
                </a:extLst>
              </a:tr>
              <a:tr h="63122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Выживание без ампутации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35 (85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7%)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51699630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l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1462263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Спасение конечности</a:t>
                      </a:r>
                      <a:endParaRPr lang="en-SG" sz="1600" b="0" i="0" u="none" strike="noStrike" dirty="0">
                        <a:solidFill>
                          <a:schemeClr val="tx2"/>
                        </a:solidFill>
                        <a:effectLst/>
                        <a:latin typeface="Georgia Regular" panose="02040502050405020303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97</a:t>
                      </a:r>
                      <a:r>
                        <a:rPr lang="ru-RU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,</a:t>
                      </a:r>
                      <a:r>
                        <a:rPr lang="en-SG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Georgia Regular" panose="02040502050405020303" pitchFamily="18" charset="0"/>
                        </a:rPr>
                        <a:t>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072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285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4F4E1E-24AF-B444-8066-59E261B45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75218"/>
              </p:ext>
            </p:extLst>
          </p:nvPr>
        </p:nvGraphicFramePr>
        <p:xfrm>
          <a:off x="1758193" y="1603016"/>
          <a:ext cx="8102824" cy="5395866"/>
        </p:xfrm>
        <a:graphic>
          <a:graphicData uri="http://schemas.openxmlformats.org/drawingml/2006/table">
            <a:tbl>
              <a:tblPr/>
              <a:tblGrid>
                <a:gridCol w="5433357">
                  <a:extLst>
                    <a:ext uri="{9D8B030D-6E8A-4147-A177-3AD203B41FA5}">
                      <a16:colId xmlns:a16="http://schemas.microsoft.com/office/drawing/2014/main" val="2426221585"/>
                    </a:ext>
                  </a:extLst>
                </a:gridCol>
                <a:gridCol w="2669467">
                  <a:extLst>
                    <a:ext uri="{9D8B030D-6E8A-4147-A177-3AD203B41FA5}">
                      <a16:colId xmlns:a16="http://schemas.microsoft.com/office/drawing/2014/main" val="2646250412"/>
                    </a:ext>
                  </a:extLst>
                </a:gridCol>
              </a:tblGrid>
              <a:tr h="293028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Немедленные осложнения</a:t>
                      </a:r>
                      <a:endParaRPr lang="en-SG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=50</a:t>
                      </a: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0192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Сбой изделия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648115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Технический сбой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353707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Дистальная </a:t>
                      </a:r>
                      <a:r>
                        <a:rPr lang="ru-RU" sz="1600" kern="12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эмболизация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97242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Тромбоз целевого сосуда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57021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Основные осложнения через 30 дней</a:t>
                      </a:r>
                      <a:endParaRPr lang="en-SG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kern="12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2" marR="5932" marT="59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24825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Инфаркт миокарда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(8%)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400437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Застойная сердечная недостаточность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545889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Инсульт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658234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Пневмония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(4%)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407945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99438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Смерть через 30 дней (ишемическая болезнь сердца)</a:t>
                      </a:r>
                      <a:endParaRPr lang="en-SG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891778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Смерть через 6 месяцев</a:t>
                      </a:r>
                      <a:endParaRPr lang="en-SG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(12%)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030882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Ишемическая болезнь сердца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(6%)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974973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Пневмония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901776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Инсульт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17779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Неизвестно (умер в другом месте)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422713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Ампутация через 6 месяцев</a:t>
                      </a:r>
                      <a:endParaRPr lang="en-SG" sz="160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(2%)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602487"/>
                  </a:ext>
                </a:extLst>
              </a:tr>
              <a:tr h="258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7" marR="8897" marT="88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450293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6E2939CE-681E-A74D-9231-583B45A9ADE7}"/>
              </a:ext>
            </a:extLst>
          </p:cNvPr>
          <p:cNvSpPr txBox="1">
            <a:spLocks/>
          </p:cNvSpPr>
          <p:nvPr/>
        </p:nvSpPr>
        <p:spPr>
          <a:xfrm>
            <a:off x="946095" y="212858"/>
            <a:ext cx="10515600" cy="1013361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ru-RU" sz="3733" dirty="0">
                <a:latin typeface="Georgia" panose="02040502050405020303" pitchFamily="18" charset="0"/>
              </a:rPr>
              <a:t>Осложнения</a:t>
            </a:r>
            <a:endParaRPr lang="en-SG" sz="3733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24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FD0A8-6086-4F9F-9A39-751ABFD9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38" y="1320876"/>
            <a:ext cx="7796056" cy="5516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0CA29-2A7E-4375-8781-09A7CE322414}"/>
              </a:ext>
            </a:extLst>
          </p:cNvPr>
          <p:cNvSpPr txBox="1"/>
          <p:nvPr/>
        </p:nvSpPr>
        <p:spPr>
          <a:xfrm>
            <a:off x="4659086" y="1567303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>
                <a:solidFill>
                  <a:schemeClr val="bg1"/>
                </a:solidFill>
                <a:latin typeface="Georgia Regular" panose="02040502050405020303" pitchFamily="18" charset="0"/>
              </a:rPr>
              <a:t>R5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A0205-3904-4751-8407-AB489BC54E8F}"/>
              </a:ext>
            </a:extLst>
          </p:cNvPr>
          <p:cNvSpPr txBox="1"/>
          <p:nvPr/>
        </p:nvSpPr>
        <p:spPr>
          <a:xfrm>
            <a:off x="3117669" y="4245188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 Regular" panose="02040502050405020303" pitchFamily="18" charset="0"/>
              </a:rPr>
              <a:t>R0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AA58E-0FFC-42D9-ACF6-96DA9B5412EE}"/>
              </a:ext>
            </a:extLst>
          </p:cNvPr>
          <p:cNvSpPr txBox="1"/>
          <p:nvPr/>
        </p:nvSpPr>
        <p:spPr>
          <a:xfrm>
            <a:off x="6007100" y="1567302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 Regular" panose="02040502050405020303" pitchFamily="18" charset="0"/>
              </a:rPr>
              <a:t>R0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E8E4C-B466-4D42-86F5-87165C94B049}"/>
              </a:ext>
            </a:extLst>
          </p:cNvPr>
          <p:cNvSpPr txBox="1"/>
          <p:nvPr/>
        </p:nvSpPr>
        <p:spPr>
          <a:xfrm>
            <a:off x="8031951" y="3774331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>
                <a:solidFill>
                  <a:schemeClr val="bg1"/>
                </a:solidFill>
                <a:latin typeface="Georgia Regular" panose="02040502050405020303" pitchFamily="18" charset="0"/>
              </a:rPr>
              <a:t>R5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34796-D43E-4447-A580-EF05E518BECC}"/>
              </a:ext>
            </a:extLst>
          </p:cNvPr>
          <p:cNvSpPr txBox="1"/>
          <p:nvPr/>
        </p:nvSpPr>
        <p:spPr>
          <a:xfrm>
            <a:off x="2251838" y="278799"/>
            <a:ext cx="7796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Georgia Regular" panose="02040502050405020303" pitchFamily="18" charset="0"/>
              </a:rPr>
              <a:t>Клиническое улучшение по шкале Резерфорда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Georgia Regular" panose="02040502050405020303" pitchFamily="18" charset="0"/>
              </a:rPr>
              <a:t>через 6 месяцев </a:t>
            </a:r>
            <a:endParaRPr lang="en-SG" sz="2400" dirty="0">
              <a:solidFill>
                <a:schemeClr val="bg1"/>
              </a:solidFill>
              <a:latin typeface="Georgia Regular" panose="02040502050405020303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0188513-C1C3-42FF-9B54-3F127C4DF382}"/>
              </a:ext>
            </a:extLst>
          </p:cNvPr>
          <p:cNvSpPr/>
          <p:nvPr/>
        </p:nvSpPr>
        <p:spPr>
          <a:xfrm rot="1625000">
            <a:off x="5124396" y="2946191"/>
            <a:ext cx="3210250" cy="2910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C5E2D70-8E48-454D-9066-26728386F394}"/>
              </a:ext>
            </a:extLst>
          </p:cNvPr>
          <p:cNvSpPr/>
          <p:nvPr/>
        </p:nvSpPr>
        <p:spPr>
          <a:xfrm rot="19101994">
            <a:off x="3509837" y="3058596"/>
            <a:ext cx="3210250" cy="291035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latin typeface="Georgia Regular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E4D17-963A-4F8F-A8A4-1141923D0A1D}"/>
              </a:ext>
            </a:extLst>
          </p:cNvPr>
          <p:cNvSpPr txBox="1"/>
          <p:nvPr/>
        </p:nvSpPr>
        <p:spPr>
          <a:xfrm>
            <a:off x="2835849" y="5512079"/>
            <a:ext cx="33746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Georgia Regular" panose="02040502050405020303" pitchFamily="18" charset="0"/>
              </a:rPr>
              <a:t>Предварительная </a:t>
            </a:r>
            <a:r>
              <a:rPr lang="ru-RU" sz="1600" dirty="0" err="1">
                <a:latin typeface="Georgia Regular" panose="02040502050405020303" pitchFamily="18" charset="0"/>
              </a:rPr>
              <a:t>ангиопластика</a:t>
            </a:r>
            <a:endParaRPr lang="en-SG" sz="1600" dirty="0">
              <a:latin typeface="Georgia Regular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4E950-4F71-462E-8433-F8A8A36D6D31}"/>
              </a:ext>
            </a:extLst>
          </p:cNvPr>
          <p:cNvSpPr txBox="1"/>
          <p:nvPr/>
        </p:nvSpPr>
        <p:spPr>
          <a:xfrm>
            <a:off x="6411214" y="5508023"/>
            <a:ext cx="27454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1600" dirty="0">
                <a:latin typeface="Georgia Regular" panose="02040502050405020303" pitchFamily="18" charset="0"/>
              </a:rPr>
              <a:t>6 </a:t>
            </a:r>
            <a:r>
              <a:rPr lang="ru-RU" sz="1600" dirty="0">
                <a:latin typeface="Georgia Regular" panose="02040502050405020303" pitchFamily="18" charset="0"/>
              </a:rPr>
              <a:t>месяцев</a:t>
            </a:r>
            <a:endParaRPr lang="en-SG" sz="1600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CA540F8-806D-4CF6-8842-4CE8E7FCEF25}"/>
              </a:ext>
            </a:extLst>
          </p:cNvPr>
          <p:cNvSpPr txBox="1"/>
          <p:nvPr/>
        </p:nvSpPr>
        <p:spPr>
          <a:xfrm>
            <a:off x="8880331" y="6419306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Georgia Regular" panose="02040502050405020303" pitchFamily="18" charset="0"/>
              </a:rPr>
              <a:t>Edward Choke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ED4DB-82FD-414C-A5A0-BE60E837ABFE}"/>
              </a:ext>
            </a:extLst>
          </p:cNvPr>
          <p:cNvSpPr txBox="1"/>
          <p:nvPr/>
        </p:nvSpPr>
        <p:spPr>
          <a:xfrm>
            <a:off x="4533711" y="2271277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latin typeface="Georgia Regular" panose="02040502050405020303" pitchFamily="18" charset="0"/>
              </a:rPr>
              <a:t>54.1mmHg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29729-EBC3-B24C-8F8D-EEABE226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3" y="1628251"/>
            <a:ext cx="8950891" cy="5185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E0F0-25F3-4FF5-A37B-4C2FE9913F35}"/>
              </a:ext>
            </a:extLst>
          </p:cNvPr>
          <p:cNvSpPr txBox="1"/>
          <p:nvPr/>
        </p:nvSpPr>
        <p:spPr>
          <a:xfrm>
            <a:off x="1563756" y="1023619"/>
            <a:ext cx="985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Устойчивое улучшение давления в пальцах ног через 6 месяцев</a:t>
            </a:r>
            <a:endParaRPr lang="en-IN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723" y="2176764"/>
            <a:ext cx="461665" cy="354962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b="1" dirty="0"/>
              <a:t>Давление в пальцах ног, мм рт. ст.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35156" y="1702428"/>
            <a:ext cx="546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Изменения давления в пальцах ног через 6 месяцев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77100" y="2088021"/>
            <a:ext cx="177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/>
              <a:t>Бедренно</a:t>
            </a:r>
            <a:r>
              <a:rPr lang="ru-RU" sz="1200" dirty="0"/>
              <a:t>-подколенный</a:t>
            </a:r>
            <a:endParaRPr lang="en-US" sz="1200" dirty="0"/>
          </a:p>
          <a:p>
            <a:r>
              <a:rPr lang="ru-RU" sz="1200" dirty="0"/>
              <a:t>Ниже колена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420297" y="6037246"/>
            <a:ext cx="2311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Базовое давление в пальцах ног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267621" y="6037246"/>
            <a:ext cx="2861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Давление в пальцах ног через 6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883269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53" y="1131448"/>
            <a:ext cx="8673447" cy="572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DC9FCD00-4D23-4BFC-9188-8022EC7A4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7169" y="181345"/>
            <a:ext cx="5934316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500" spc="-5" dirty="0"/>
              <a:t>Результаты через 12 месяцев</a:t>
            </a:r>
            <a:endParaRPr sz="3500" spc="-15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124AEAA-89F0-4261-A79D-FA7A1EF8F08A}"/>
              </a:ext>
            </a:extLst>
          </p:cNvPr>
          <p:cNvSpPr txBox="1"/>
          <p:nvPr/>
        </p:nvSpPr>
        <p:spPr>
          <a:xfrm>
            <a:off x="8432356" y="3136278"/>
            <a:ext cx="3385756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latin typeface="Carlito"/>
                <a:cs typeface="Carlito"/>
              </a:rPr>
              <a:t>12 месяцев первичной проходимости</a:t>
            </a:r>
          </a:p>
          <a:p>
            <a:pPr marL="277495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tabLst>
                <a:tab pos="1370965" algn="l"/>
              </a:tabLst>
            </a:pPr>
            <a:r>
              <a:rPr lang="ru-RU" sz="1600" b="1" spc="-5" dirty="0">
                <a:latin typeface="Carlito"/>
                <a:cs typeface="Carlito"/>
              </a:rPr>
              <a:t>Все</a:t>
            </a:r>
            <a:r>
              <a:rPr sz="1600" b="1" spc="-5" dirty="0"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66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7%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2285365" algn="l"/>
              </a:tabLst>
            </a:pPr>
            <a:r>
              <a:rPr lang="ru-RU" sz="1600" b="1" spc="-10" dirty="0" err="1">
                <a:solidFill>
                  <a:srgbClr val="006FBF"/>
                </a:solidFill>
                <a:latin typeface="Carlito"/>
                <a:cs typeface="Carlito"/>
              </a:rPr>
              <a:t>Бедренно</a:t>
            </a:r>
            <a:r>
              <a:rPr lang="ru-RU" sz="1600" b="1" spc="-10" dirty="0">
                <a:solidFill>
                  <a:srgbClr val="006FBF"/>
                </a:solidFill>
                <a:latin typeface="Carlito"/>
                <a:cs typeface="Carlito"/>
              </a:rPr>
              <a:t>-подколенное</a:t>
            </a:r>
            <a:r>
              <a:rPr sz="1600" b="1" spc="-10" dirty="0">
                <a:solidFill>
                  <a:srgbClr val="006FBF"/>
                </a:solidFill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78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6%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tabLst>
                <a:tab pos="2285365" algn="l"/>
              </a:tabLst>
            </a:pPr>
            <a:r>
              <a:rPr lang="ru-RU" sz="1600" b="1" spc="-5" dirty="0">
                <a:solidFill>
                  <a:srgbClr val="FF0000"/>
                </a:solidFill>
                <a:latin typeface="Carlito"/>
                <a:cs typeface="Carlito"/>
              </a:rPr>
              <a:t>Ниже колена </a:t>
            </a:r>
            <a:r>
              <a:rPr sz="1600" b="1" spc="-10" dirty="0">
                <a:solidFill>
                  <a:srgbClr val="FF0000"/>
                </a:solidFill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59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0%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D59A549-0AE1-4A49-B3C2-CF3D9CC0C011}"/>
              </a:ext>
            </a:extLst>
          </p:cNvPr>
          <p:cNvSpPr/>
          <p:nvPr/>
        </p:nvSpPr>
        <p:spPr>
          <a:xfrm>
            <a:off x="8330755" y="3041345"/>
            <a:ext cx="3590925" cy="1708455"/>
          </a:xfrm>
          <a:custGeom>
            <a:avLst/>
            <a:gdLst/>
            <a:ahLst/>
            <a:cxnLst/>
            <a:rect l="l" t="t" r="r" b="b"/>
            <a:pathLst>
              <a:path w="3590925" h="1838325">
                <a:moveTo>
                  <a:pt x="1795322" y="1837791"/>
                </a:moveTo>
                <a:lnTo>
                  <a:pt x="0" y="1837791"/>
                </a:lnTo>
                <a:lnTo>
                  <a:pt x="0" y="0"/>
                </a:lnTo>
                <a:lnTo>
                  <a:pt x="3590645" y="0"/>
                </a:lnTo>
                <a:lnTo>
                  <a:pt x="3590645" y="1837791"/>
                </a:lnTo>
                <a:lnTo>
                  <a:pt x="1795322" y="1837791"/>
                </a:lnTo>
                <a:close/>
              </a:path>
            </a:pathLst>
          </a:custGeom>
          <a:ln w="57239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924299" y="649553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Месяцы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3299" y="1178997"/>
            <a:ext cx="675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Первичная проходимость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40700" y="1694934"/>
            <a:ext cx="320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Бедренно</a:t>
            </a:r>
            <a:r>
              <a:rPr lang="ru-RU" sz="1200" dirty="0"/>
              <a:t>-подколенный</a:t>
            </a:r>
            <a:endParaRPr lang="en-US" sz="1200" dirty="0"/>
          </a:p>
          <a:p>
            <a:r>
              <a:rPr lang="ru-RU" sz="1200" dirty="0"/>
              <a:t>Ниже колена</a:t>
            </a:r>
            <a:endParaRPr lang="en-US" sz="1200" dirty="0"/>
          </a:p>
          <a:p>
            <a:r>
              <a:rPr lang="ru-RU" sz="1200" dirty="0"/>
              <a:t>0-Цензурированные</a:t>
            </a:r>
          </a:p>
          <a:p>
            <a:pPr>
              <a:defRPr/>
            </a:pPr>
            <a:r>
              <a:rPr lang="ru-RU" sz="1200" dirty="0"/>
              <a:t>1-Цензурированные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815" y="1131448"/>
            <a:ext cx="8659522" cy="572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8421484" y="3050660"/>
            <a:ext cx="350019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3" algn="ctr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latin typeface="Carlito"/>
                <a:cs typeface="Carlito"/>
              </a:rPr>
              <a:t>12 месяцев отсутствия TLR</a:t>
            </a:r>
          </a:p>
          <a:p>
            <a:pPr marL="168275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tabLst>
                <a:tab pos="1370965" algn="l"/>
              </a:tabLst>
            </a:pPr>
            <a:r>
              <a:rPr lang="ru-RU" sz="1600" b="1" spc="-5" dirty="0">
                <a:latin typeface="Carlito"/>
                <a:cs typeface="Carlito"/>
              </a:rPr>
              <a:t>Все</a:t>
            </a:r>
            <a:r>
              <a:rPr sz="1600" b="1" spc="-5" dirty="0"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89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7%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ts val="2400"/>
              </a:lnSpc>
              <a:tabLst>
                <a:tab pos="2285365" algn="l"/>
              </a:tabLst>
            </a:pPr>
            <a:r>
              <a:rPr lang="ru-RU" sz="1600" b="1" spc="-10" dirty="0" err="1">
                <a:solidFill>
                  <a:srgbClr val="006FBF"/>
                </a:solidFill>
                <a:latin typeface="Carlito"/>
                <a:cs typeface="Carlito"/>
              </a:rPr>
              <a:t>Бедренно</a:t>
            </a:r>
            <a:r>
              <a:rPr lang="ru-RU" sz="1600" b="1" spc="-10" dirty="0">
                <a:solidFill>
                  <a:srgbClr val="006FBF"/>
                </a:solidFill>
                <a:latin typeface="Carlito"/>
                <a:cs typeface="Carlito"/>
              </a:rPr>
              <a:t>-подколенное</a:t>
            </a:r>
            <a:r>
              <a:rPr sz="1600" b="1" spc="-10" dirty="0">
                <a:solidFill>
                  <a:srgbClr val="006FBF"/>
                </a:solidFill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94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1%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tabLst>
                <a:tab pos="2285365" algn="l"/>
              </a:tabLst>
            </a:pPr>
            <a:r>
              <a:rPr lang="ru-RU" sz="1600" b="1" spc="-5" dirty="0">
                <a:solidFill>
                  <a:srgbClr val="FF0000"/>
                </a:solidFill>
                <a:latin typeface="Carlito"/>
                <a:cs typeface="Carlito"/>
              </a:rPr>
              <a:t>Ниже колена </a:t>
            </a:r>
            <a:r>
              <a:rPr sz="1600" b="1" spc="-10" dirty="0">
                <a:solidFill>
                  <a:srgbClr val="FF0000"/>
                </a:solidFill>
                <a:latin typeface="Carlito"/>
                <a:cs typeface="Carlito"/>
              </a:rPr>
              <a:t>	</a:t>
            </a:r>
            <a:r>
              <a:rPr sz="1600" spc="-5" dirty="0">
                <a:latin typeface="Carlito"/>
                <a:cs typeface="Carlito"/>
              </a:rPr>
              <a:t>86</a:t>
            </a:r>
            <a:r>
              <a:rPr lang="ru-RU" sz="1600" spc="-5" dirty="0">
                <a:latin typeface="Carlito"/>
                <a:cs typeface="Carlito"/>
              </a:rPr>
              <a:t>,</a:t>
            </a:r>
            <a:r>
              <a:rPr sz="1600" spc="-5" dirty="0">
                <a:latin typeface="Carlito"/>
                <a:cs typeface="Carlito"/>
              </a:rPr>
              <a:t>3%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30755" y="2954649"/>
            <a:ext cx="3590925" cy="1566552"/>
          </a:xfrm>
          <a:custGeom>
            <a:avLst/>
            <a:gdLst/>
            <a:ahLst/>
            <a:cxnLst/>
            <a:rect l="l" t="t" r="r" b="b"/>
            <a:pathLst>
              <a:path w="3590925" h="1838325">
                <a:moveTo>
                  <a:pt x="1795322" y="1837804"/>
                </a:moveTo>
                <a:lnTo>
                  <a:pt x="0" y="1837804"/>
                </a:lnTo>
                <a:lnTo>
                  <a:pt x="0" y="0"/>
                </a:lnTo>
                <a:lnTo>
                  <a:pt x="3590645" y="0"/>
                </a:lnTo>
                <a:lnTo>
                  <a:pt x="3590645" y="1837804"/>
                </a:lnTo>
                <a:lnTo>
                  <a:pt x="1795322" y="1837804"/>
                </a:lnTo>
                <a:close/>
              </a:path>
            </a:pathLst>
          </a:custGeom>
          <a:ln w="57239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ED426B9-648C-414F-A84B-A9BB23A47599}"/>
              </a:ext>
            </a:extLst>
          </p:cNvPr>
          <p:cNvSpPr txBox="1">
            <a:spLocks/>
          </p:cNvSpPr>
          <p:nvPr/>
        </p:nvSpPr>
        <p:spPr>
          <a:xfrm>
            <a:off x="2072641" y="181345"/>
            <a:ext cx="6754368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500" spc="-5" dirty="0"/>
              <a:t>Результаты через 12 месяцев</a:t>
            </a:r>
            <a:endParaRPr lang="en-IN" sz="3500" spc="-15" dirty="0"/>
          </a:p>
        </p:txBody>
      </p:sp>
      <p:sp>
        <p:nvSpPr>
          <p:cNvPr id="9" name="TextBox 8"/>
          <p:cNvSpPr txBox="1"/>
          <p:nvPr/>
        </p:nvSpPr>
        <p:spPr>
          <a:xfrm>
            <a:off x="3924299" y="649553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Месяцы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3299" y="1178997"/>
            <a:ext cx="675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Отсутствие </a:t>
            </a:r>
            <a:r>
              <a:rPr lang="ru-RU" sz="1600" b="1" dirty="0" err="1"/>
              <a:t>реваскуляризации</a:t>
            </a:r>
            <a:r>
              <a:rPr lang="ru-RU" sz="1600" b="1" dirty="0"/>
              <a:t> целевого поражения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0700" y="1694934"/>
            <a:ext cx="320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Бедренно</a:t>
            </a:r>
            <a:r>
              <a:rPr lang="ru-RU" sz="1200" dirty="0"/>
              <a:t>-подколенный</a:t>
            </a:r>
            <a:endParaRPr lang="en-US" sz="1200" dirty="0"/>
          </a:p>
          <a:p>
            <a:r>
              <a:rPr lang="ru-RU" sz="1200" dirty="0"/>
              <a:t>Ниже колена</a:t>
            </a:r>
            <a:endParaRPr lang="en-US" sz="1200" dirty="0"/>
          </a:p>
          <a:p>
            <a:r>
              <a:rPr lang="ru-RU" sz="1200" dirty="0"/>
              <a:t>0-Цензурированные</a:t>
            </a:r>
          </a:p>
          <a:p>
            <a:pPr>
              <a:defRPr/>
            </a:pPr>
            <a:r>
              <a:rPr lang="ru-RU" sz="1200" dirty="0"/>
              <a:t>1-Цензурированные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41AE15-DE2F-4D59-8658-386874CDD0B1}"/>
              </a:ext>
            </a:extLst>
          </p:cNvPr>
          <p:cNvSpPr/>
          <p:nvPr/>
        </p:nvSpPr>
        <p:spPr>
          <a:xfrm>
            <a:off x="6885870" y="1702126"/>
            <a:ext cx="4597053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Паклитаксел</a:t>
            </a: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воздействует преимущественно во время фазы митоза (M) клеточного цикла через </a:t>
            </a:r>
            <a:r>
              <a:rPr lang="ru-RU" sz="20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центросомные</a:t>
            </a: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нарушения, индукцию аномальных веретен и подавление динамики микротрубочек веретена. 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20408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Поскольку </a:t>
            </a:r>
            <a:r>
              <a:rPr lang="ru-RU" sz="20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паклитаксел</a:t>
            </a: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задерживает клетки на стадии, на которой они должны делиться, вероятно возникновение </a:t>
            </a:r>
            <a:r>
              <a:rPr lang="ru-RU" sz="20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проапоптотических</a:t>
            </a: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механизмов, что в конечном итоге приведет к </a:t>
            </a:r>
            <a:r>
              <a:rPr lang="ru-RU" sz="2000" dirty="0" err="1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апоптотической</a:t>
            </a:r>
            <a:r>
              <a:rPr lang="ru-RU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гибели клеток</a:t>
            </a:r>
            <a:r>
              <a:rPr lang="en-IN" sz="2000" dirty="0">
                <a:solidFill>
                  <a:srgbClr val="20408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D0F807-C8AF-4291-A476-39A6F176F5AF}"/>
              </a:ext>
            </a:extLst>
          </p:cNvPr>
          <p:cNvSpPr/>
          <p:nvPr/>
        </p:nvSpPr>
        <p:spPr>
          <a:xfrm>
            <a:off x="1633588" y="340950"/>
            <a:ext cx="8235710" cy="1157240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/>
          <a:p>
            <a:pPr algn="ctr" defTabSz="1219170">
              <a:lnSpc>
                <a:spcPct val="90000"/>
              </a:lnSpc>
              <a:spcBef>
                <a:spcPct val="0"/>
              </a:spcBef>
            </a:pPr>
            <a:r>
              <a:rPr lang="ru-RU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Цитотоксичность</a:t>
            </a:r>
            <a:r>
              <a:rPr lang="ru-RU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и </a:t>
            </a:r>
            <a:r>
              <a:rPr lang="ru-RU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паклитаксел</a:t>
            </a:r>
            <a:endParaRPr lang="en-I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75E0-D536-46EC-ADAB-28CB56581FC0}"/>
              </a:ext>
            </a:extLst>
          </p:cNvPr>
          <p:cNvSpPr/>
          <p:nvPr/>
        </p:nvSpPr>
        <p:spPr>
          <a:xfrm>
            <a:off x="5751443" y="6465699"/>
            <a:ext cx="6440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800" dirty="0">
                <a:latin typeface="Georgia Regular" panose="02040502050405020303" pitchFamily="18" charset="0"/>
              </a:rPr>
              <a:t>*</a:t>
            </a:r>
            <a:r>
              <a:rPr lang="ru-RU" sz="800" dirty="0">
                <a:latin typeface="Georgia Regular" panose="02040502050405020303" pitchFamily="18" charset="0"/>
              </a:rPr>
              <a:t>ДЕЙСТВИЯ </a:t>
            </a:r>
            <a:r>
              <a:rPr lang="ru-RU" sz="800" dirty="0" err="1">
                <a:latin typeface="Georgia Regular" panose="02040502050405020303" pitchFamily="18" charset="0"/>
              </a:rPr>
              <a:t>СИРОЛИМУСА</a:t>
            </a:r>
            <a:r>
              <a:rPr lang="ru-RU" sz="800" dirty="0">
                <a:latin typeface="Georgia Regular" panose="02040502050405020303" pitchFamily="18" charset="0"/>
              </a:rPr>
              <a:t> И </a:t>
            </a:r>
            <a:r>
              <a:rPr lang="ru-RU" sz="800" dirty="0" err="1">
                <a:latin typeface="Georgia Regular" panose="02040502050405020303" pitchFamily="18" charset="0"/>
              </a:rPr>
              <a:t>ПАКЛИТАКСЕЛА</a:t>
            </a:r>
            <a:r>
              <a:rPr lang="ru-RU" sz="800" dirty="0">
                <a:latin typeface="Georgia Regular" panose="02040502050405020303" pitchFamily="18" charset="0"/>
              </a:rPr>
              <a:t> НА КЛЕТОЧНЫЙ ЦИКЛ (</a:t>
            </a:r>
            <a:r>
              <a:rPr lang="ru-RU" sz="800" dirty="0" err="1">
                <a:latin typeface="Georgia Regular" panose="02040502050405020303" pitchFamily="18" charset="0"/>
              </a:rPr>
              <a:t>M.A</a:t>
            </a:r>
            <a:r>
              <a:rPr lang="ru-RU" sz="800" dirty="0">
                <a:latin typeface="Georgia Regular" panose="02040502050405020303" pitchFamily="18" charset="0"/>
              </a:rPr>
              <a:t>. </a:t>
            </a:r>
            <a:r>
              <a:rPr lang="ru-RU" sz="800" dirty="0" err="1">
                <a:latin typeface="Georgia Regular" panose="02040502050405020303" pitchFamily="18" charset="0"/>
              </a:rPr>
              <a:t>Med</a:t>
            </a:r>
            <a:r>
              <a:rPr lang="ru-RU" sz="800" dirty="0">
                <a:latin typeface="Georgia Regular" panose="02040502050405020303" pitchFamily="18" charset="0"/>
              </a:rPr>
              <a:t> </a:t>
            </a:r>
            <a:r>
              <a:rPr lang="ru-RU" sz="800" dirty="0" err="1">
                <a:latin typeface="Georgia Regular" panose="02040502050405020303" pitchFamily="18" charset="0"/>
              </a:rPr>
              <a:t>Alliance</a:t>
            </a:r>
            <a:r>
              <a:rPr lang="ru-RU" sz="800" dirty="0">
                <a:latin typeface="Georgia Regular" panose="02040502050405020303" pitchFamily="18" charset="0"/>
              </a:rPr>
              <a:t> – 2015. </a:t>
            </a:r>
            <a:r>
              <a:rPr lang="ru-RU" sz="800" dirty="0" err="1">
                <a:latin typeface="Georgia Regular" panose="02040502050405020303" pitchFamily="18" charset="0"/>
              </a:rPr>
              <a:t>Confidential</a:t>
            </a:r>
            <a:r>
              <a:rPr lang="ru-RU" sz="800" dirty="0">
                <a:latin typeface="Georgia Regular" panose="02040502050405020303" pitchFamily="18" charset="0"/>
              </a:rPr>
              <a:t> , представленное в </a:t>
            </a:r>
            <a:r>
              <a:rPr lang="ru-RU" sz="800" dirty="0" err="1">
                <a:latin typeface="Georgia Regular" panose="02040502050405020303" pitchFamily="18" charset="0"/>
              </a:rPr>
              <a:t>CRT</a:t>
            </a:r>
            <a:r>
              <a:rPr lang="ru-RU" sz="800" dirty="0">
                <a:latin typeface="Georgia Regular" panose="02040502050405020303" pitchFamily="18" charset="0"/>
              </a:rPr>
              <a:t> 2017, показало, что: </a:t>
            </a:r>
            <a:r>
              <a:rPr lang="ru-RU" sz="800" dirty="0" err="1">
                <a:latin typeface="Georgia Regular" panose="02040502050405020303" pitchFamily="18" charset="0"/>
              </a:rPr>
              <a:t>Сиролимус</a:t>
            </a:r>
            <a:r>
              <a:rPr lang="ru-RU" sz="800" dirty="0">
                <a:latin typeface="Georgia Regular" panose="02040502050405020303" pitchFamily="18" charset="0"/>
              </a:rPr>
              <a:t> является цитостатическим препаратом, а не </a:t>
            </a:r>
            <a:r>
              <a:rPr lang="ru-RU" sz="800" dirty="0" err="1">
                <a:latin typeface="Georgia Regular" panose="02040502050405020303" pitchFamily="18" charset="0"/>
              </a:rPr>
              <a:t>цитотоксичным</a:t>
            </a:r>
            <a:r>
              <a:rPr lang="ru-RU" sz="800" dirty="0">
                <a:latin typeface="Georgia Regular" panose="02040502050405020303" pitchFamily="18" charset="0"/>
              </a:rPr>
              <a:t>, как </a:t>
            </a:r>
            <a:r>
              <a:rPr lang="ru-RU" sz="800" dirty="0" err="1">
                <a:latin typeface="Georgia Regular" panose="02040502050405020303" pitchFamily="18" charset="0"/>
              </a:rPr>
              <a:t>паклитаксел</a:t>
            </a:r>
            <a:r>
              <a:rPr lang="ru-RU" sz="800" dirty="0">
                <a:latin typeface="Georgia Regular" panose="02040502050405020303" pitchFamily="18" charset="0"/>
              </a:rPr>
              <a:t>).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D54E719-F9C8-43D9-8C5D-1958693AE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" y="1702126"/>
            <a:ext cx="6484662" cy="47964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0900" y="2007318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Точка невозврата:</a:t>
            </a:r>
            <a:endParaRPr lang="en-US" sz="1100" dirty="0">
              <a:solidFill>
                <a:srgbClr val="214087"/>
              </a:solidFill>
            </a:endParaRPr>
          </a:p>
          <a:p>
            <a:r>
              <a:rPr lang="ru-RU" sz="1100" dirty="0">
                <a:solidFill>
                  <a:srgbClr val="214087"/>
                </a:solidFill>
              </a:rPr>
              <a:t>клетка завершает цикл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3736" y="1907780"/>
            <a:ext cx="1215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Фаза увеличения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4387" y="3218282"/>
            <a:ext cx="1527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Фаза репликации ДНК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74776" y="5478882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Фаза подготовки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7979" y="3405467"/>
            <a:ext cx="1188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Цитостатическая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6480" y="4043782"/>
            <a:ext cx="12378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Цитотоксическая </a:t>
            </a:r>
            <a:endParaRPr lang="en-US" sz="1100" dirty="0">
              <a:solidFill>
                <a:srgbClr val="214087"/>
              </a:solidFill>
            </a:endParaRPr>
          </a:p>
          <a:p>
            <a:r>
              <a:rPr lang="ru-RU" sz="1100" dirty="0">
                <a:solidFill>
                  <a:srgbClr val="214087"/>
                </a:solidFill>
              </a:rPr>
              <a:t>клетка умирает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30884" y="6040071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err="1">
                <a:solidFill>
                  <a:srgbClr val="214087"/>
                </a:solidFill>
              </a:rPr>
              <a:t>Паклитаксел</a:t>
            </a:r>
            <a:endParaRPr lang="ru-RU" sz="1100" b="1" dirty="0">
              <a:solidFill>
                <a:srgbClr val="21408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71779" y="570702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Фаза митоза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01376" y="4907382"/>
            <a:ext cx="8627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214087"/>
                </a:solidFill>
              </a:rPr>
              <a:t>Фаза покоя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7236" y="2961880"/>
            <a:ext cx="14622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b="1" dirty="0" err="1">
                <a:solidFill>
                  <a:srgbClr val="214087"/>
                </a:solidFill>
              </a:rPr>
              <a:t>Сиролимус</a:t>
            </a:r>
            <a:endParaRPr lang="ru-RU" sz="1100" b="1" dirty="0">
              <a:solidFill>
                <a:srgbClr val="214087"/>
              </a:solidFill>
            </a:endParaRPr>
          </a:p>
          <a:p>
            <a:pPr algn="r"/>
            <a:r>
              <a:rPr lang="ru-RU" sz="1100" b="1" dirty="0">
                <a:solidFill>
                  <a:srgbClr val="214087"/>
                </a:solidFill>
              </a:rPr>
              <a:t>Аналоги </a:t>
            </a:r>
            <a:r>
              <a:rPr lang="ru-RU" sz="1100" b="1" dirty="0" err="1">
                <a:solidFill>
                  <a:srgbClr val="214087"/>
                </a:solidFill>
              </a:rPr>
              <a:t>сиролимуса</a:t>
            </a:r>
            <a:endParaRPr lang="ru-RU" sz="1100" b="1" dirty="0">
              <a:solidFill>
                <a:srgbClr val="214087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DDBB4B-B950-4D44-B5CD-4E302E0C9F95}"/>
              </a:ext>
            </a:extLst>
          </p:cNvPr>
          <p:cNvSpPr/>
          <p:nvPr/>
        </p:nvSpPr>
        <p:spPr>
          <a:xfrm>
            <a:off x="4217235" y="5991326"/>
            <a:ext cx="962123" cy="3616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94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497" y="1131448"/>
            <a:ext cx="8672158" cy="572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8247240" y="3282176"/>
            <a:ext cx="3501644" cy="15645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latin typeface="Carlito"/>
                <a:cs typeface="Carlito"/>
              </a:rPr>
              <a:t>12 месяцев выживания без ампутации</a:t>
            </a:r>
          </a:p>
          <a:p>
            <a:pPr marL="1303020" marR="5080" indent="-1049655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tabLst>
                <a:tab pos="1370965" algn="l"/>
              </a:tabLst>
            </a:pPr>
            <a:r>
              <a:rPr lang="ru-RU" sz="1600" b="1" dirty="0">
                <a:latin typeface="Carlito"/>
                <a:cs typeface="Carlito"/>
              </a:rPr>
              <a:t>Все</a:t>
            </a:r>
            <a:r>
              <a:rPr sz="1600" b="1" dirty="0">
                <a:latin typeface="Carlito"/>
                <a:cs typeface="Carlito"/>
              </a:rPr>
              <a:t>	</a:t>
            </a:r>
            <a:r>
              <a:rPr sz="1600" dirty="0">
                <a:latin typeface="Carlito"/>
                <a:cs typeface="Carlito"/>
              </a:rPr>
              <a:t>81</a:t>
            </a:r>
            <a:r>
              <a:rPr lang="ru-RU" sz="1600" dirty="0">
                <a:latin typeface="Carlito"/>
                <a:cs typeface="Carlito"/>
              </a:rPr>
              <a:t>,</a:t>
            </a:r>
            <a:r>
              <a:rPr sz="1600" dirty="0">
                <a:latin typeface="Carlito"/>
                <a:cs typeface="Carlito"/>
              </a:rPr>
              <a:t>6%</a:t>
            </a:r>
          </a:p>
          <a:p>
            <a:pPr>
              <a:lnSpc>
                <a:spcPts val="2400"/>
              </a:lnSpc>
              <a:spcBef>
                <a:spcPts val="10"/>
              </a:spcBef>
              <a:tabLst>
                <a:tab pos="2285365" algn="l"/>
              </a:tabLst>
            </a:pPr>
            <a:r>
              <a:rPr lang="ru-RU" sz="1600" b="1" spc="-10" dirty="0" err="1">
                <a:solidFill>
                  <a:srgbClr val="006FBF"/>
                </a:solidFill>
                <a:latin typeface="Carlito"/>
                <a:cs typeface="Carlito"/>
              </a:rPr>
              <a:t>Бедренно</a:t>
            </a:r>
            <a:r>
              <a:rPr lang="ru-RU" sz="1600" b="1" spc="-10" dirty="0">
                <a:solidFill>
                  <a:srgbClr val="006FBF"/>
                </a:solidFill>
                <a:latin typeface="Carlito"/>
                <a:cs typeface="Carlito"/>
              </a:rPr>
              <a:t>-подколенное </a:t>
            </a:r>
            <a:r>
              <a:rPr sz="1600" b="1" spc="-10" dirty="0">
                <a:solidFill>
                  <a:srgbClr val="006FBF"/>
                </a:solidFill>
                <a:latin typeface="Carlito"/>
                <a:cs typeface="Carlito"/>
              </a:rPr>
              <a:t>	</a:t>
            </a:r>
            <a:r>
              <a:rPr sz="1600" dirty="0">
                <a:latin typeface="Carlito"/>
                <a:cs typeface="Carlito"/>
              </a:rPr>
              <a:t>90</a:t>
            </a:r>
            <a:r>
              <a:rPr lang="ru-RU" sz="1600" dirty="0">
                <a:latin typeface="Carlito"/>
                <a:cs typeface="Carlito"/>
              </a:rPr>
              <a:t>,</a:t>
            </a:r>
            <a:r>
              <a:rPr sz="1600" dirty="0">
                <a:latin typeface="Carlito"/>
                <a:cs typeface="Carlito"/>
              </a:rPr>
              <a:t>0%</a:t>
            </a:r>
          </a:p>
          <a:p>
            <a:pPr>
              <a:lnSpc>
                <a:spcPct val="100000"/>
              </a:lnSpc>
              <a:tabLst>
                <a:tab pos="2285365" algn="l"/>
              </a:tabLst>
            </a:pPr>
            <a:r>
              <a:rPr lang="ru-RU" sz="1600" b="1" spc="-5" dirty="0">
                <a:solidFill>
                  <a:srgbClr val="FF0000"/>
                </a:solidFill>
                <a:latin typeface="Carlito"/>
                <a:cs typeface="Carlito"/>
              </a:rPr>
              <a:t>Ниже колена </a:t>
            </a:r>
            <a:r>
              <a:rPr sz="1600" b="1" spc="-10" dirty="0">
                <a:solidFill>
                  <a:srgbClr val="FF0000"/>
                </a:solidFill>
                <a:latin typeface="Carlito"/>
                <a:cs typeface="Carlito"/>
              </a:rPr>
              <a:t>	</a:t>
            </a:r>
            <a:r>
              <a:rPr sz="1600" dirty="0">
                <a:latin typeface="Carlito"/>
                <a:cs typeface="Carlito"/>
              </a:rPr>
              <a:t>75</a:t>
            </a:r>
            <a:r>
              <a:rPr lang="ru-RU" sz="1600" dirty="0">
                <a:latin typeface="Carlito"/>
                <a:cs typeface="Carlito"/>
              </a:rPr>
              <a:t>,</a:t>
            </a:r>
            <a:r>
              <a:rPr sz="1600" dirty="0">
                <a:latin typeface="Carlito"/>
                <a:cs typeface="Carlito"/>
              </a:rPr>
              <a:t>9%</a:t>
            </a:r>
          </a:p>
        </p:txBody>
      </p:sp>
      <p:sp>
        <p:nvSpPr>
          <p:cNvPr id="4" name="object 4"/>
          <p:cNvSpPr/>
          <p:nvPr/>
        </p:nvSpPr>
        <p:spPr>
          <a:xfrm>
            <a:off x="8157959" y="3187967"/>
            <a:ext cx="3590925" cy="1765033"/>
          </a:xfrm>
          <a:custGeom>
            <a:avLst/>
            <a:gdLst/>
            <a:ahLst/>
            <a:cxnLst/>
            <a:rect l="l" t="t" r="r" b="b"/>
            <a:pathLst>
              <a:path w="3590925" h="2000885">
                <a:moveTo>
                  <a:pt x="1795322" y="2000872"/>
                </a:moveTo>
                <a:lnTo>
                  <a:pt x="0" y="2000872"/>
                </a:lnTo>
                <a:lnTo>
                  <a:pt x="0" y="0"/>
                </a:lnTo>
                <a:lnTo>
                  <a:pt x="3590645" y="0"/>
                </a:lnTo>
                <a:lnTo>
                  <a:pt x="3590645" y="2000872"/>
                </a:lnTo>
                <a:lnTo>
                  <a:pt x="1795322" y="2000872"/>
                </a:lnTo>
                <a:close/>
              </a:path>
            </a:pathLst>
          </a:custGeom>
          <a:ln w="57239">
            <a:solidFill>
              <a:srgbClr val="00AF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5024CEB-7E00-4B0E-BDF5-8DDD50E4367E}"/>
              </a:ext>
            </a:extLst>
          </p:cNvPr>
          <p:cNvSpPr txBox="1">
            <a:spLocks/>
          </p:cNvSpPr>
          <p:nvPr/>
        </p:nvSpPr>
        <p:spPr>
          <a:xfrm>
            <a:off x="2609088" y="181345"/>
            <a:ext cx="593750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mbria" panose="02040503050406030204" pitchFamily="18" charset="0"/>
                <a:ea typeface="Cambria Math" panose="02040503050406030204" pitchFamily="18" charset="0"/>
                <a:cs typeface="Cambria" panose="02040503050406030204" pitchFamily="18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500" spc="-5" dirty="0"/>
              <a:t>Результаты через 12 месяцев</a:t>
            </a:r>
            <a:endParaRPr lang="en-IN" sz="3500" spc="-15" dirty="0"/>
          </a:p>
        </p:txBody>
      </p:sp>
      <p:sp>
        <p:nvSpPr>
          <p:cNvPr id="8" name="TextBox 7"/>
          <p:cNvSpPr txBox="1"/>
          <p:nvPr/>
        </p:nvSpPr>
        <p:spPr>
          <a:xfrm>
            <a:off x="3924299" y="649553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Месяцы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3299" y="1178997"/>
            <a:ext cx="675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Выживание без ампутации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0700" y="1694934"/>
            <a:ext cx="320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Бедренно</a:t>
            </a:r>
            <a:r>
              <a:rPr lang="ru-RU" sz="1200" dirty="0"/>
              <a:t>-подколенный</a:t>
            </a:r>
            <a:endParaRPr lang="en-US" sz="1200" dirty="0"/>
          </a:p>
          <a:p>
            <a:r>
              <a:rPr lang="ru-RU" sz="1200" dirty="0"/>
              <a:t>Ниже колена</a:t>
            </a:r>
            <a:endParaRPr lang="en-US" sz="1200" dirty="0"/>
          </a:p>
          <a:p>
            <a:r>
              <a:rPr lang="ru-RU" sz="1200" dirty="0"/>
              <a:t>0-Цензурированные</a:t>
            </a:r>
          </a:p>
          <a:p>
            <a:pPr>
              <a:defRPr/>
            </a:pPr>
            <a:r>
              <a:rPr lang="ru-RU" sz="1200" dirty="0"/>
              <a:t>1-Цензурированные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44445" y="5151958"/>
            <a:ext cx="8102600" cy="0"/>
          </a:xfrm>
          <a:custGeom>
            <a:avLst/>
            <a:gdLst/>
            <a:ahLst/>
            <a:cxnLst/>
            <a:rect l="l" t="t" r="r" b="b"/>
            <a:pathLst>
              <a:path w="8102600">
                <a:moveTo>
                  <a:pt x="0" y="0"/>
                </a:moveTo>
                <a:lnTo>
                  <a:pt x="8102511" y="0"/>
                </a:lnTo>
              </a:path>
            </a:pathLst>
          </a:custGeom>
          <a:ln w="107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99861" y="749027"/>
            <a:ext cx="7188055" cy="5956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700" spc="5" dirty="0"/>
              <a:t>Смерть и ампутации через 1 год</a:t>
            </a:r>
            <a:endParaRPr sz="3700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CEEB971C-0B0A-48BA-A3B7-6F1F0B808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236574"/>
              </p:ext>
            </p:extLst>
          </p:nvPr>
        </p:nvGraphicFramePr>
        <p:xfrm>
          <a:off x="2044445" y="2226475"/>
          <a:ext cx="8102600" cy="4125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522605">
                        <a:lnSpc>
                          <a:spcPts val="334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Кол-во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=50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804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lang="ru-RU" sz="2800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Смерть через 1 год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19367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382905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7(14%)</a:t>
                      </a:r>
                      <a:endParaRPr sz="2800">
                        <a:latin typeface="Carlito"/>
                        <a:cs typeface="Carlito"/>
                      </a:endParaRPr>
                    </a:p>
                  </a:txBody>
                  <a:tcPr marL="0" marR="0" marT="19367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423">
                <a:tc>
                  <a:txBody>
                    <a:bodyPr/>
                    <a:lstStyle/>
                    <a:p>
                      <a:pPr marR="376555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Ишемическая болезнь сердца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(6%)</a:t>
                      </a:r>
                      <a:endParaRPr sz="28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41">
                <a:tc>
                  <a:txBody>
                    <a:bodyPr/>
                    <a:lstStyle/>
                    <a:p>
                      <a:pPr marR="375285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Пневмония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(2%)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35">
                <a:tc>
                  <a:txBody>
                    <a:bodyPr/>
                    <a:lstStyle/>
                    <a:p>
                      <a:pPr marR="375285" algn="r">
                        <a:lnSpc>
                          <a:spcPts val="3195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Инсульт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5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1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(2%)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marR="377190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Неизвестно </a:t>
                      </a:r>
                    </a:p>
                    <a:p>
                      <a:pPr marR="377190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(умер в другом месте)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2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(4%)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399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ru-RU" sz="2800" spc="-1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Ампутация через 1 год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46355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80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3</a:t>
                      </a:r>
                      <a:r>
                        <a:rPr sz="2800" spc="-2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(6%)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46355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44445" y="5151958"/>
            <a:ext cx="8102600" cy="0"/>
          </a:xfrm>
          <a:custGeom>
            <a:avLst/>
            <a:gdLst/>
            <a:ahLst/>
            <a:cxnLst/>
            <a:rect l="l" t="t" r="r" b="b"/>
            <a:pathLst>
              <a:path w="8102600">
                <a:moveTo>
                  <a:pt x="0" y="0"/>
                </a:moveTo>
                <a:lnTo>
                  <a:pt x="8102511" y="0"/>
                </a:lnTo>
              </a:path>
            </a:pathLst>
          </a:custGeom>
          <a:ln w="107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1454" y="762281"/>
            <a:ext cx="7264823" cy="5956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3700" spc="5" dirty="0"/>
              <a:t>Смерть и ампутации через 1 год</a:t>
            </a:r>
            <a:endParaRPr sz="3700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CDC84480-3304-4616-BF61-BD1A851D8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640332"/>
              </p:ext>
            </p:extLst>
          </p:nvPr>
        </p:nvGraphicFramePr>
        <p:xfrm>
          <a:off x="2044445" y="2266232"/>
          <a:ext cx="8102600" cy="4125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7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522605">
                        <a:lnSpc>
                          <a:spcPts val="3340"/>
                        </a:lnSpc>
                      </a:pPr>
                      <a:r>
                        <a:rPr lang="ru-RU"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Кол-во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=50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804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lang="ru-RU" sz="2800" spc="-1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Смерть через 1 год</a:t>
                      </a:r>
                    </a:p>
                  </a:txBody>
                  <a:tcPr marL="0" marR="0" marT="19367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382905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7(14%)</a:t>
                      </a:r>
                      <a:endParaRPr sz="2800">
                        <a:latin typeface="Carlito"/>
                        <a:cs typeface="Carlito"/>
                      </a:endParaRPr>
                    </a:p>
                  </a:txBody>
                  <a:tcPr marL="0" marR="0" marT="193675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423">
                <a:tc>
                  <a:txBody>
                    <a:bodyPr/>
                    <a:lstStyle/>
                    <a:p>
                      <a:pPr marR="376555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Ишемическая болезнь сердца</a:t>
                      </a: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3</a:t>
                      </a:r>
                      <a:r>
                        <a:rPr sz="2800" spc="-2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(6%)</a:t>
                      </a:r>
                      <a:endParaRPr sz="28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41">
                <a:tc>
                  <a:txBody>
                    <a:bodyPr/>
                    <a:lstStyle/>
                    <a:p>
                      <a:pPr marR="375285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Пневмония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1</a:t>
                      </a:r>
                      <a:r>
                        <a:rPr sz="2800" spc="-2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(2%)</a:t>
                      </a:r>
                      <a:endParaRPr sz="28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35">
                <a:tc>
                  <a:txBody>
                    <a:bodyPr/>
                    <a:lstStyle/>
                    <a:p>
                      <a:pPr marR="375285" algn="r">
                        <a:lnSpc>
                          <a:spcPts val="3195"/>
                        </a:lnSpc>
                      </a:pPr>
                      <a:r>
                        <a:rPr lang="ru-RU"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Инсульт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5"/>
                        </a:lnSpc>
                      </a:pPr>
                      <a:r>
                        <a:rPr sz="280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1</a:t>
                      </a:r>
                      <a:r>
                        <a:rPr sz="2800" spc="-2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(2%)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marR="377190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Неизвестно</a:t>
                      </a:r>
                    </a:p>
                    <a:p>
                      <a:pPr marR="377190" algn="r">
                        <a:lnSpc>
                          <a:spcPts val="3190"/>
                        </a:lnSpc>
                      </a:pPr>
                      <a:r>
                        <a:rPr lang="ru-RU"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(умер в другом месте)</a:t>
                      </a: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ts val="3190"/>
                        </a:lnSpc>
                      </a:pPr>
                      <a:r>
                        <a:rPr sz="280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2</a:t>
                      </a:r>
                      <a:r>
                        <a:rPr sz="2800" spc="-20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2E5496"/>
                          </a:solidFill>
                          <a:latin typeface="Carlito"/>
                          <a:cs typeface="Carlito"/>
                        </a:rPr>
                        <a:t>(4%)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399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ru-RU" sz="2800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Ампутация через 1 год</a:t>
                      </a:r>
                    </a:p>
                  </a:txBody>
                  <a:tcPr marL="0" marR="0" marT="46355" marB="0">
                    <a:solidFill>
                      <a:srgbClr val="002E62"/>
                    </a:solidFill>
                  </a:tcPr>
                </a:tc>
                <a:tc>
                  <a:txBody>
                    <a:bodyPr/>
                    <a:lstStyle/>
                    <a:p>
                      <a:pPr marL="4400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3</a:t>
                      </a:r>
                      <a:r>
                        <a:rPr sz="2800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(6%)</a:t>
                      </a:r>
                      <a:endParaRPr sz="2800" dirty="0">
                        <a:latin typeface="Carlito"/>
                        <a:cs typeface="Carlito"/>
                      </a:endParaRPr>
                    </a:p>
                  </a:txBody>
                  <a:tcPr marL="0" marR="0" marT="46355" marB="0">
                    <a:solidFill>
                      <a:srgbClr val="002E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7725" y="5850166"/>
            <a:ext cx="998855" cy="0"/>
          </a:xfrm>
          <a:custGeom>
            <a:avLst/>
            <a:gdLst/>
            <a:ahLst/>
            <a:cxnLst/>
            <a:rect l="l" t="t" r="r" b="b"/>
            <a:pathLst>
              <a:path w="998855">
                <a:moveTo>
                  <a:pt x="0" y="0"/>
                </a:moveTo>
                <a:lnTo>
                  <a:pt x="998639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8639" y="5850166"/>
            <a:ext cx="925194" cy="0"/>
          </a:xfrm>
          <a:custGeom>
            <a:avLst/>
            <a:gdLst/>
            <a:ahLst/>
            <a:cxnLst/>
            <a:rect l="l" t="t" r="r" b="b"/>
            <a:pathLst>
              <a:path w="925195">
                <a:moveTo>
                  <a:pt x="0" y="0"/>
                </a:moveTo>
                <a:lnTo>
                  <a:pt x="924839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5753" y="5850166"/>
            <a:ext cx="3344545" cy="0"/>
          </a:xfrm>
          <a:custGeom>
            <a:avLst/>
            <a:gdLst/>
            <a:ahLst/>
            <a:cxnLst/>
            <a:rect l="l" t="t" r="r" b="b"/>
            <a:pathLst>
              <a:path w="3344545">
                <a:moveTo>
                  <a:pt x="0" y="0"/>
                </a:moveTo>
                <a:lnTo>
                  <a:pt x="3344049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2078" y="5850166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122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915185" y="2426033"/>
            <a:ext cx="9422130" cy="3431540"/>
            <a:chOff x="1915185" y="2001964"/>
            <a:chExt cx="9422130" cy="3431540"/>
          </a:xfrm>
        </p:grpSpPr>
        <p:sp>
          <p:nvSpPr>
            <p:cNvPr id="7" name="object 7"/>
            <p:cNvSpPr/>
            <p:nvPr/>
          </p:nvSpPr>
          <p:spPr>
            <a:xfrm>
              <a:off x="8988476" y="5426097"/>
              <a:ext cx="2346325" cy="0"/>
            </a:xfrm>
            <a:custGeom>
              <a:avLst/>
              <a:gdLst/>
              <a:ahLst/>
              <a:cxnLst/>
              <a:rect l="l" t="t" r="r" b="b"/>
              <a:pathLst>
                <a:path w="2346325">
                  <a:moveTo>
                    <a:pt x="0" y="0"/>
                  </a:moveTo>
                  <a:lnTo>
                    <a:pt x="2346121" y="0"/>
                  </a:lnTo>
                </a:path>
              </a:pathLst>
            </a:custGeom>
            <a:ln w="467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17725" y="5430776"/>
              <a:ext cx="9417050" cy="0"/>
            </a:xfrm>
            <a:custGeom>
              <a:avLst/>
              <a:gdLst/>
              <a:ahLst/>
              <a:cxnLst/>
              <a:rect l="l" t="t" r="r" b="b"/>
              <a:pathLst>
                <a:path w="9417050">
                  <a:moveTo>
                    <a:pt x="0" y="0"/>
                  </a:moveTo>
                  <a:lnTo>
                    <a:pt x="9416872" y="0"/>
                  </a:lnTo>
                </a:path>
              </a:pathLst>
            </a:custGeom>
            <a:ln w="467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63479" y="2645638"/>
              <a:ext cx="6072505" cy="2783205"/>
            </a:xfrm>
            <a:custGeom>
              <a:avLst/>
              <a:gdLst/>
              <a:ahLst/>
              <a:cxnLst/>
              <a:rect l="l" t="t" r="r" b="b"/>
              <a:pathLst>
                <a:path w="6072505" h="2783204">
                  <a:moveTo>
                    <a:pt x="422275" y="2354757"/>
                  </a:moveTo>
                  <a:lnTo>
                    <a:pt x="0" y="2354757"/>
                  </a:lnTo>
                  <a:lnTo>
                    <a:pt x="0" y="2782798"/>
                  </a:lnTo>
                  <a:lnTo>
                    <a:pt x="422275" y="2782798"/>
                  </a:lnTo>
                  <a:lnTo>
                    <a:pt x="422275" y="2354757"/>
                  </a:lnTo>
                  <a:close/>
                </a:path>
                <a:path w="6072505" h="2783204">
                  <a:moveTo>
                    <a:pt x="4188599" y="0"/>
                  </a:moveTo>
                  <a:lnTo>
                    <a:pt x="3766324" y="0"/>
                  </a:lnTo>
                  <a:lnTo>
                    <a:pt x="3766324" y="2782798"/>
                  </a:lnTo>
                  <a:lnTo>
                    <a:pt x="4188599" y="2782798"/>
                  </a:lnTo>
                  <a:lnTo>
                    <a:pt x="4188599" y="0"/>
                  </a:lnTo>
                  <a:close/>
                </a:path>
                <a:path w="6072505" h="2783204">
                  <a:moveTo>
                    <a:pt x="6072124" y="2138756"/>
                  </a:moveTo>
                  <a:lnTo>
                    <a:pt x="5649836" y="2138756"/>
                  </a:lnTo>
                  <a:lnTo>
                    <a:pt x="5649836" y="2782798"/>
                  </a:lnTo>
                  <a:lnTo>
                    <a:pt x="6072124" y="2782798"/>
                  </a:lnTo>
                  <a:lnTo>
                    <a:pt x="6072124" y="2138756"/>
                  </a:lnTo>
                  <a:close/>
                </a:path>
              </a:pathLst>
            </a:custGeom>
            <a:solidFill>
              <a:srgbClr val="437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16364" y="2001964"/>
              <a:ext cx="6072505" cy="3427095"/>
            </a:xfrm>
            <a:custGeom>
              <a:avLst/>
              <a:gdLst/>
              <a:ahLst/>
              <a:cxnLst/>
              <a:rect l="l" t="t" r="r" b="b"/>
              <a:pathLst>
                <a:path w="6072505" h="3427095">
                  <a:moveTo>
                    <a:pt x="422275" y="0"/>
                  </a:moveTo>
                  <a:lnTo>
                    <a:pt x="0" y="0"/>
                  </a:lnTo>
                  <a:lnTo>
                    <a:pt x="0" y="3426472"/>
                  </a:lnTo>
                  <a:lnTo>
                    <a:pt x="422275" y="3426472"/>
                  </a:lnTo>
                  <a:lnTo>
                    <a:pt x="422275" y="0"/>
                  </a:lnTo>
                  <a:close/>
                </a:path>
                <a:path w="6072505" h="3427095">
                  <a:moveTo>
                    <a:pt x="6072111" y="2998432"/>
                  </a:moveTo>
                  <a:lnTo>
                    <a:pt x="5649836" y="2998432"/>
                  </a:lnTo>
                  <a:lnTo>
                    <a:pt x="5649836" y="3426472"/>
                  </a:lnTo>
                  <a:lnTo>
                    <a:pt x="6072111" y="3426472"/>
                  </a:lnTo>
                  <a:lnTo>
                    <a:pt x="6072111" y="299843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88742" y="5801299"/>
            <a:ext cx="841858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R0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55006" y="5801299"/>
            <a:ext cx="537452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R4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79000" y="5801299"/>
            <a:ext cx="737743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R6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6684" y="5648960"/>
            <a:ext cx="2309566" cy="1146468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3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R3</a:t>
            </a:r>
            <a:endParaRPr sz="2400" dirty="0">
              <a:latin typeface="Carlito"/>
              <a:cs typeface="Carlito"/>
            </a:endParaRPr>
          </a:p>
          <a:p>
            <a:pPr marL="174625">
              <a:lnSpc>
                <a:spcPct val="100000"/>
              </a:lnSpc>
              <a:spcBef>
                <a:spcPts val="1400"/>
              </a:spcBef>
            </a:pPr>
            <a:r>
              <a:rPr lang="ru-RU" sz="2800" spc="-20" dirty="0">
                <a:solidFill>
                  <a:srgbClr val="585858"/>
                </a:solidFill>
                <a:latin typeface="Carlito"/>
                <a:cs typeface="Carlito"/>
              </a:rPr>
              <a:t>Исходный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58774" y="5648960"/>
            <a:ext cx="2961526" cy="114871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R5</a:t>
            </a:r>
            <a:endParaRPr sz="24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2800" dirty="0">
                <a:solidFill>
                  <a:srgbClr val="585858"/>
                </a:solidFill>
                <a:latin typeface="Carlito"/>
                <a:cs typeface="Carlito"/>
              </a:rPr>
              <a:t>6</a:t>
            </a:r>
            <a:r>
              <a:rPr sz="2800" spc="-4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lang="ru-RU" sz="2800" spc="-10" dirty="0">
                <a:solidFill>
                  <a:srgbClr val="585858"/>
                </a:solidFill>
                <a:latin typeface="Carlito"/>
                <a:cs typeface="Carlito"/>
              </a:rPr>
              <a:t>месяцев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6182" y="1713190"/>
            <a:ext cx="1078218" cy="426529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100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90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80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70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60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25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50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45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40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30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35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20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35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10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072640" y="591209"/>
            <a:ext cx="7315200" cy="91755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85725" marR="5080" algn="ctr">
              <a:lnSpc>
                <a:spcPts val="3180"/>
              </a:lnSpc>
              <a:spcBef>
                <a:spcPts val="755"/>
              </a:spcBef>
            </a:pPr>
            <a:r>
              <a:rPr lang="ru-RU" sz="3200" spc="-5" dirty="0"/>
              <a:t>Изменения шкалы </a:t>
            </a:r>
            <a:r>
              <a:rPr lang="ru-RU" sz="3200" spc="-5" dirty="0" err="1"/>
              <a:t>бедренно</a:t>
            </a:r>
            <a:r>
              <a:rPr lang="ru-RU" sz="3200" spc="-5" dirty="0"/>
              <a:t>-подколенного сустава по Резерфорду</a:t>
            </a:r>
            <a:endParaRPr sz="3200" dirty="0"/>
          </a:p>
        </p:txBody>
      </p:sp>
      <p:sp>
        <p:nvSpPr>
          <p:cNvPr id="18" name="object 18"/>
          <p:cNvSpPr/>
          <p:nvPr/>
        </p:nvSpPr>
        <p:spPr>
          <a:xfrm>
            <a:off x="4226394" y="6515992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60" h="213360">
                <a:moveTo>
                  <a:pt x="213131" y="0"/>
                </a:moveTo>
                <a:lnTo>
                  <a:pt x="0" y="0"/>
                </a:lnTo>
                <a:lnTo>
                  <a:pt x="0" y="213118"/>
                </a:lnTo>
                <a:lnTo>
                  <a:pt x="213131" y="213118"/>
                </a:lnTo>
                <a:close/>
              </a:path>
            </a:pathLst>
          </a:custGeom>
          <a:solidFill>
            <a:srgbClr val="437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79514" y="6515992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59" h="213360">
                <a:moveTo>
                  <a:pt x="213131" y="0"/>
                </a:moveTo>
                <a:lnTo>
                  <a:pt x="0" y="0"/>
                </a:lnTo>
                <a:lnTo>
                  <a:pt x="0" y="213118"/>
                </a:lnTo>
                <a:lnTo>
                  <a:pt x="213131" y="213118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732300" y="4268332"/>
            <a:ext cx="3742054" cy="337820"/>
            <a:chOff x="3732300" y="3844263"/>
            <a:chExt cx="3742054" cy="337820"/>
          </a:xfrm>
        </p:grpSpPr>
        <p:sp>
          <p:nvSpPr>
            <p:cNvPr id="21" name="object 21"/>
            <p:cNvSpPr/>
            <p:nvPr/>
          </p:nvSpPr>
          <p:spPr>
            <a:xfrm>
              <a:off x="3738600" y="3850563"/>
              <a:ext cx="3729354" cy="325120"/>
            </a:xfrm>
            <a:custGeom>
              <a:avLst/>
              <a:gdLst/>
              <a:ahLst/>
              <a:cxnLst/>
              <a:rect l="l" t="t" r="r" b="b"/>
              <a:pathLst>
                <a:path w="3729354" h="325120">
                  <a:moveTo>
                    <a:pt x="162356" y="0"/>
                  </a:moveTo>
                  <a:lnTo>
                    <a:pt x="0" y="162356"/>
                  </a:lnTo>
                  <a:lnTo>
                    <a:pt x="162356" y="325081"/>
                  </a:lnTo>
                  <a:lnTo>
                    <a:pt x="162356" y="243713"/>
                  </a:lnTo>
                  <a:lnTo>
                    <a:pt x="3728885" y="243713"/>
                  </a:lnTo>
                  <a:lnTo>
                    <a:pt x="3728885" y="81000"/>
                  </a:lnTo>
                  <a:lnTo>
                    <a:pt x="162356" y="81000"/>
                  </a:lnTo>
                  <a:lnTo>
                    <a:pt x="1623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38600" y="3850563"/>
              <a:ext cx="3729354" cy="325120"/>
            </a:xfrm>
            <a:custGeom>
              <a:avLst/>
              <a:gdLst/>
              <a:ahLst/>
              <a:cxnLst/>
              <a:rect l="l" t="t" r="r" b="b"/>
              <a:pathLst>
                <a:path w="3729354" h="325120">
                  <a:moveTo>
                    <a:pt x="0" y="162356"/>
                  </a:moveTo>
                  <a:lnTo>
                    <a:pt x="162356" y="0"/>
                  </a:lnTo>
                  <a:lnTo>
                    <a:pt x="162356" y="81000"/>
                  </a:lnTo>
                  <a:lnTo>
                    <a:pt x="3728885" y="81000"/>
                  </a:lnTo>
                  <a:lnTo>
                    <a:pt x="3728885" y="243713"/>
                  </a:lnTo>
                  <a:lnTo>
                    <a:pt x="162356" y="243713"/>
                  </a:lnTo>
                  <a:lnTo>
                    <a:pt x="162356" y="325081"/>
                  </a:lnTo>
                  <a:lnTo>
                    <a:pt x="0" y="162356"/>
                  </a:lnTo>
                  <a:close/>
                </a:path>
              </a:pathLst>
            </a:custGeom>
            <a:ln w="125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5800" y="5169062"/>
            <a:ext cx="1018540" cy="0"/>
          </a:xfrm>
          <a:custGeom>
            <a:avLst/>
            <a:gdLst/>
            <a:ahLst/>
            <a:cxnLst/>
            <a:rect l="l" t="t" r="r" b="b"/>
            <a:pathLst>
              <a:path w="1018539">
                <a:moveTo>
                  <a:pt x="0" y="0"/>
                </a:moveTo>
                <a:lnTo>
                  <a:pt x="1018438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5162" y="5169062"/>
            <a:ext cx="2865120" cy="0"/>
          </a:xfrm>
          <a:custGeom>
            <a:avLst/>
            <a:gdLst/>
            <a:ahLst/>
            <a:cxnLst/>
            <a:rect l="l" t="t" r="r" b="b"/>
            <a:pathLst>
              <a:path w="2865120">
                <a:moveTo>
                  <a:pt x="0" y="0"/>
                </a:moveTo>
                <a:lnTo>
                  <a:pt x="2864523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99885" y="5169062"/>
            <a:ext cx="1490980" cy="0"/>
          </a:xfrm>
          <a:custGeom>
            <a:avLst/>
            <a:gdLst/>
            <a:ahLst/>
            <a:cxnLst/>
            <a:rect l="l" t="t" r="r" b="b"/>
            <a:pathLst>
              <a:path w="1490979">
                <a:moveTo>
                  <a:pt x="0" y="0"/>
                </a:moveTo>
                <a:lnTo>
                  <a:pt x="1490751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1204" y="5169062"/>
            <a:ext cx="116839" cy="0"/>
          </a:xfrm>
          <a:custGeom>
            <a:avLst/>
            <a:gdLst/>
            <a:ahLst/>
            <a:cxnLst/>
            <a:rect l="l" t="t" r="r" b="b"/>
            <a:pathLst>
              <a:path w="116840">
                <a:moveTo>
                  <a:pt x="0" y="0"/>
                </a:moveTo>
                <a:lnTo>
                  <a:pt x="116281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68396" y="5169062"/>
            <a:ext cx="1490980" cy="0"/>
          </a:xfrm>
          <a:custGeom>
            <a:avLst/>
            <a:gdLst/>
            <a:ahLst/>
            <a:cxnLst/>
            <a:rect l="l" t="t" r="r" b="b"/>
            <a:pathLst>
              <a:path w="1490979">
                <a:moveTo>
                  <a:pt x="0" y="0"/>
                </a:moveTo>
                <a:lnTo>
                  <a:pt x="1490408" y="0"/>
                </a:lnTo>
              </a:path>
            </a:pathLst>
          </a:custGeom>
          <a:ln w="4679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853260" y="2334602"/>
            <a:ext cx="9610725" cy="2842260"/>
            <a:chOff x="1853260" y="2334602"/>
            <a:chExt cx="9610725" cy="2842260"/>
          </a:xfrm>
        </p:grpSpPr>
        <p:sp>
          <p:nvSpPr>
            <p:cNvPr id="8" name="object 8"/>
            <p:cNvSpPr/>
            <p:nvPr/>
          </p:nvSpPr>
          <p:spPr>
            <a:xfrm>
              <a:off x="10989360" y="5169062"/>
              <a:ext cx="472440" cy="0"/>
            </a:xfrm>
            <a:custGeom>
              <a:avLst/>
              <a:gdLst/>
              <a:ahLst/>
              <a:cxnLst/>
              <a:rect l="l" t="t" r="r" b="b"/>
              <a:pathLst>
                <a:path w="472440">
                  <a:moveTo>
                    <a:pt x="0" y="0"/>
                  </a:moveTo>
                  <a:lnTo>
                    <a:pt x="471957" y="0"/>
                  </a:lnTo>
                </a:path>
              </a:pathLst>
            </a:custGeom>
            <a:ln w="467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55800" y="5173741"/>
              <a:ext cx="9605645" cy="0"/>
            </a:xfrm>
            <a:custGeom>
              <a:avLst/>
              <a:gdLst/>
              <a:ahLst/>
              <a:cxnLst/>
              <a:rect l="l" t="t" r="r" b="b"/>
              <a:pathLst>
                <a:path w="9605645">
                  <a:moveTo>
                    <a:pt x="0" y="0"/>
                  </a:moveTo>
                  <a:lnTo>
                    <a:pt x="9605518" y="0"/>
                  </a:lnTo>
                </a:path>
              </a:pathLst>
            </a:custGeom>
            <a:ln w="467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69685" y="2334602"/>
              <a:ext cx="4272915" cy="2837180"/>
            </a:xfrm>
            <a:custGeom>
              <a:avLst/>
              <a:gdLst/>
              <a:ahLst/>
              <a:cxnLst/>
              <a:rect l="l" t="t" r="r" b="b"/>
              <a:pathLst>
                <a:path w="4272915" h="2837179">
                  <a:moveTo>
                    <a:pt x="430199" y="2685961"/>
                  </a:moveTo>
                  <a:lnTo>
                    <a:pt x="0" y="2685961"/>
                  </a:lnTo>
                  <a:lnTo>
                    <a:pt x="0" y="2836799"/>
                  </a:lnTo>
                  <a:lnTo>
                    <a:pt x="430199" y="2836799"/>
                  </a:lnTo>
                  <a:lnTo>
                    <a:pt x="430199" y="2685961"/>
                  </a:lnTo>
                  <a:close/>
                </a:path>
                <a:path w="4272915" h="2837179">
                  <a:moveTo>
                    <a:pt x="2351519" y="0"/>
                  </a:moveTo>
                  <a:lnTo>
                    <a:pt x="1920951" y="0"/>
                  </a:lnTo>
                  <a:lnTo>
                    <a:pt x="1920951" y="2836799"/>
                  </a:lnTo>
                  <a:lnTo>
                    <a:pt x="2351519" y="2836799"/>
                  </a:lnTo>
                  <a:lnTo>
                    <a:pt x="2351519" y="0"/>
                  </a:lnTo>
                  <a:close/>
                </a:path>
                <a:path w="4272915" h="2837179">
                  <a:moveTo>
                    <a:pt x="4272839" y="2237752"/>
                  </a:moveTo>
                  <a:lnTo>
                    <a:pt x="3841915" y="2237752"/>
                  </a:lnTo>
                  <a:lnTo>
                    <a:pt x="3841915" y="2836799"/>
                  </a:lnTo>
                  <a:lnTo>
                    <a:pt x="4272839" y="2836799"/>
                  </a:lnTo>
                  <a:lnTo>
                    <a:pt x="4272839" y="2237752"/>
                  </a:lnTo>
                  <a:close/>
                </a:path>
              </a:pathLst>
            </a:custGeom>
            <a:solidFill>
              <a:srgbClr val="4371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74238" y="2779559"/>
              <a:ext cx="8115300" cy="2392045"/>
            </a:xfrm>
            <a:custGeom>
              <a:avLst/>
              <a:gdLst/>
              <a:ahLst/>
              <a:cxnLst/>
              <a:rect l="l" t="t" r="r" b="b"/>
              <a:pathLst>
                <a:path w="8115300" h="2392045">
                  <a:moveTo>
                    <a:pt x="430923" y="0"/>
                  </a:moveTo>
                  <a:lnTo>
                    <a:pt x="0" y="0"/>
                  </a:lnTo>
                  <a:lnTo>
                    <a:pt x="0" y="2391841"/>
                  </a:lnTo>
                  <a:lnTo>
                    <a:pt x="430923" y="2391841"/>
                  </a:lnTo>
                  <a:lnTo>
                    <a:pt x="430923" y="0"/>
                  </a:lnTo>
                  <a:close/>
                </a:path>
                <a:path w="8115300" h="2392045">
                  <a:moveTo>
                    <a:pt x="6194158" y="1347838"/>
                  </a:moveTo>
                  <a:lnTo>
                    <a:pt x="5763247" y="1347838"/>
                  </a:lnTo>
                  <a:lnTo>
                    <a:pt x="5763247" y="2391841"/>
                  </a:lnTo>
                  <a:lnTo>
                    <a:pt x="6194158" y="2391841"/>
                  </a:lnTo>
                  <a:lnTo>
                    <a:pt x="6194158" y="1347838"/>
                  </a:lnTo>
                  <a:close/>
                </a:path>
                <a:path w="8115300" h="2392045">
                  <a:moveTo>
                    <a:pt x="8115122" y="2241004"/>
                  </a:moveTo>
                  <a:lnTo>
                    <a:pt x="7684567" y="2241004"/>
                  </a:lnTo>
                  <a:lnTo>
                    <a:pt x="7684567" y="2391841"/>
                  </a:lnTo>
                  <a:lnTo>
                    <a:pt x="8115122" y="2391841"/>
                  </a:lnTo>
                  <a:lnTo>
                    <a:pt x="8115122" y="2241004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173504" y="1685145"/>
            <a:ext cx="845795" cy="361124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5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90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80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70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60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50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40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30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20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3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10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</a:t>
            </a:r>
            <a:r>
              <a:rPr lang="ru-RU" sz="2000" dirty="0">
                <a:solidFill>
                  <a:srgbClr val="585858"/>
                </a:solidFill>
                <a:latin typeface="Carlito"/>
                <a:cs typeface="Carlito"/>
              </a:rPr>
              <a:t>,</a:t>
            </a:r>
            <a:r>
              <a:rPr sz="2000" dirty="0">
                <a:solidFill>
                  <a:srgbClr val="585858"/>
                </a:solidFill>
                <a:latin typeface="Carlito"/>
                <a:cs typeface="Carlito"/>
              </a:rPr>
              <a:t>0%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525078" y="604472"/>
            <a:ext cx="4917818" cy="918841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 marR="5080" indent="-12700" algn="ctr">
              <a:lnSpc>
                <a:spcPts val="3170"/>
              </a:lnSpc>
              <a:spcBef>
                <a:spcPts val="765"/>
              </a:spcBef>
            </a:pPr>
            <a:r>
              <a:rPr lang="ru-RU" sz="3200" spc="-5" dirty="0"/>
              <a:t>Изменения шкалы </a:t>
            </a:r>
            <a:r>
              <a:rPr lang="ru-RU" sz="3200" spc="-10" dirty="0"/>
              <a:t>ниже колена</a:t>
            </a:r>
            <a:r>
              <a:rPr lang="ru-RU" sz="3200" spc="-5" dirty="0"/>
              <a:t> по Резерфорду</a:t>
            </a:r>
            <a:endParaRPr sz="3200" dirty="0"/>
          </a:p>
        </p:txBody>
      </p:sp>
      <p:sp>
        <p:nvSpPr>
          <p:cNvPr id="18" name="object 18"/>
          <p:cNvSpPr/>
          <p:nvPr/>
        </p:nvSpPr>
        <p:spPr>
          <a:xfrm>
            <a:off x="4632845" y="5838113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60" h="213360">
                <a:moveTo>
                  <a:pt x="213118" y="0"/>
                </a:moveTo>
                <a:lnTo>
                  <a:pt x="0" y="0"/>
                </a:lnTo>
                <a:lnTo>
                  <a:pt x="0" y="213131"/>
                </a:lnTo>
                <a:lnTo>
                  <a:pt x="213118" y="213131"/>
                </a:lnTo>
                <a:close/>
              </a:path>
            </a:pathLst>
          </a:custGeom>
          <a:solidFill>
            <a:srgbClr val="437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23607" y="5836258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59" h="213360">
                <a:moveTo>
                  <a:pt x="213118" y="0"/>
                </a:moveTo>
                <a:lnTo>
                  <a:pt x="0" y="0"/>
                </a:lnTo>
                <a:lnTo>
                  <a:pt x="0" y="213131"/>
                </a:lnTo>
                <a:lnTo>
                  <a:pt x="213118" y="213131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3904741" y="3421976"/>
            <a:ext cx="4011295" cy="415925"/>
            <a:chOff x="3904741" y="3421976"/>
            <a:chExt cx="4011295" cy="415925"/>
          </a:xfrm>
        </p:grpSpPr>
        <p:sp>
          <p:nvSpPr>
            <p:cNvPr id="23" name="object 23"/>
            <p:cNvSpPr/>
            <p:nvPr/>
          </p:nvSpPr>
          <p:spPr>
            <a:xfrm>
              <a:off x="3911041" y="3428276"/>
              <a:ext cx="3998595" cy="403225"/>
            </a:xfrm>
            <a:custGeom>
              <a:avLst/>
              <a:gdLst/>
              <a:ahLst/>
              <a:cxnLst/>
              <a:rect l="l" t="t" r="r" b="b"/>
              <a:pathLst>
                <a:path w="3998595" h="403225">
                  <a:moveTo>
                    <a:pt x="201599" y="0"/>
                  </a:moveTo>
                  <a:lnTo>
                    <a:pt x="0" y="201599"/>
                  </a:lnTo>
                  <a:lnTo>
                    <a:pt x="201599" y="403199"/>
                  </a:lnTo>
                  <a:lnTo>
                    <a:pt x="201599" y="302399"/>
                  </a:lnTo>
                  <a:lnTo>
                    <a:pt x="3998518" y="302399"/>
                  </a:lnTo>
                  <a:lnTo>
                    <a:pt x="3998518" y="100799"/>
                  </a:lnTo>
                  <a:lnTo>
                    <a:pt x="201599" y="100799"/>
                  </a:lnTo>
                  <a:lnTo>
                    <a:pt x="20159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11041" y="3428276"/>
              <a:ext cx="3998595" cy="403225"/>
            </a:xfrm>
            <a:custGeom>
              <a:avLst/>
              <a:gdLst/>
              <a:ahLst/>
              <a:cxnLst/>
              <a:rect l="l" t="t" r="r" b="b"/>
              <a:pathLst>
                <a:path w="3998595" h="403225">
                  <a:moveTo>
                    <a:pt x="0" y="201599"/>
                  </a:moveTo>
                  <a:lnTo>
                    <a:pt x="201599" y="0"/>
                  </a:lnTo>
                  <a:lnTo>
                    <a:pt x="201599" y="100799"/>
                  </a:lnTo>
                  <a:lnTo>
                    <a:pt x="3998518" y="100799"/>
                  </a:lnTo>
                  <a:lnTo>
                    <a:pt x="3998518" y="302399"/>
                  </a:lnTo>
                  <a:lnTo>
                    <a:pt x="201599" y="302399"/>
                  </a:lnTo>
                  <a:lnTo>
                    <a:pt x="201599" y="403199"/>
                  </a:lnTo>
                  <a:lnTo>
                    <a:pt x="0" y="201599"/>
                  </a:lnTo>
                  <a:close/>
                </a:path>
              </a:pathLst>
            </a:custGeom>
            <a:ln w="12599">
              <a:solidFill>
                <a:srgbClr val="315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1"/>
          <p:cNvSpPr txBox="1"/>
          <p:nvPr/>
        </p:nvSpPr>
        <p:spPr>
          <a:xfrm>
            <a:off x="2688742" y="5178999"/>
            <a:ext cx="841858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R0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1" name="object 12"/>
          <p:cNvSpPr txBox="1"/>
          <p:nvPr/>
        </p:nvSpPr>
        <p:spPr>
          <a:xfrm>
            <a:off x="6176022" y="5178999"/>
            <a:ext cx="537452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R4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2" name="object 13"/>
          <p:cNvSpPr txBox="1"/>
          <p:nvPr/>
        </p:nvSpPr>
        <p:spPr>
          <a:xfrm>
            <a:off x="10109200" y="5178999"/>
            <a:ext cx="737743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R6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33" name="object 14"/>
          <p:cNvSpPr txBox="1"/>
          <p:nvPr/>
        </p:nvSpPr>
        <p:spPr>
          <a:xfrm>
            <a:off x="4504574" y="5026660"/>
            <a:ext cx="2419033" cy="1146468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13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R3</a:t>
            </a:r>
            <a:endParaRPr sz="2400" dirty="0">
              <a:latin typeface="Carlito"/>
              <a:cs typeface="Carlito"/>
            </a:endParaRPr>
          </a:p>
          <a:p>
            <a:pPr marL="444500">
              <a:lnSpc>
                <a:spcPct val="100000"/>
              </a:lnSpc>
              <a:spcBef>
                <a:spcPts val="1400"/>
              </a:spcBef>
            </a:pPr>
            <a:r>
              <a:rPr lang="ru-RU" sz="2800" spc="-20" dirty="0">
                <a:solidFill>
                  <a:srgbClr val="585858"/>
                </a:solidFill>
                <a:latin typeface="Carlito"/>
                <a:cs typeface="Carlito"/>
              </a:rPr>
              <a:t>Исходный</a:t>
            </a:r>
            <a:endParaRPr sz="2800" dirty="0">
              <a:latin typeface="Carlito"/>
              <a:cs typeface="Carlito"/>
            </a:endParaRPr>
          </a:p>
        </p:txBody>
      </p:sp>
      <p:sp>
        <p:nvSpPr>
          <p:cNvPr id="34" name="object 15"/>
          <p:cNvSpPr txBox="1"/>
          <p:nvPr/>
        </p:nvSpPr>
        <p:spPr>
          <a:xfrm>
            <a:off x="7058774" y="5026660"/>
            <a:ext cx="2961526" cy="114871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300"/>
              </a:spcBef>
            </a:pPr>
            <a:r>
              <a:rPr sz="2400" spc="-5" dirty="0">
                <a:solidFill>
                  <a:srgbClr val="585858"/>
                </a:solidFill>
                <a:latin typeface="Carlito"/>
                <a:cs typeface="Carlito"/>
              </a:rPr>
              <a:t>R5</a:t>
            </a:r>
            <a:endParaRPr sz="2400" dirty="0">
              <a:latin typeface="Carlito"/>
              <a:cs typeface="Carlito"/>
            </a:endParaRPr>
          </a:p>
          <a:p>
            <a:pPr marL="177800">
              <a:lnSpc>
                <a:spcPct val="100000"/>
              </a:lnSpc>
              <a:spcBef>
                <a:spcPts val="1400"/>
              </a:spcBef>
            </a:pPr>
            <a:r>
              <a:rPr sz="2800" dirty="0">
                <a:solidFill>
                  <a:srgbClr val="585858"/>
                </a:solidFill>
                <a:latin typeface="Carlito"/>
                <a:cs typeface="Carlito"/>
              </a:rPr>
              <a:t>6</a:t>
            </a:r>
            <a:r>
              <a:rPr sz="2800" spc="-40" dirty="0">
                <a:solidFill>
                  <a:srgbClr val="585858"/>
                </a:solidFill>
                <a:latin typeface="Carlito"/>
                <a:cs typeface="Carlito"/>
              </a:rPr>
              <a:t> </a:t>
            </a:r>
            <a:r>
              <a:rPr lang="ru-RU" sz="2800" spc="-10" dirty="0">
                <a:solidFill>
                  <a:srgbClr val="585858"/>
                </a:solidFill>
                <a:latin typeface="Carlito"/>
                <a:cs typeface="Carlito"/>
              </a:rPr>
              <a:t>месяцев</a:t>
            </a:r>
            <a:endParaRPr sz="2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7868B-5F57-4979-B5BF-1ACB0B7B4B49}"/>
              </a:ext>
            </a:extLst>
          </p:cNvPr>
          <p:cNvSpPr/>
          <p:nvPr/>
        </p:nvSpPr>
        <p:spPr>
          <a:xfrm>
            <a:off x="326601" y="4851758"/>
            <a:ext cx="33140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Профессор Эдвард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Чок</a:t>
            </a:r>
            <a:r>
              <a:rPr 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</a:p>
          <a:p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</a:rPr>
              <a:t>Консультант отделения общей хирургии больницы общего профиля </a:t>
            </a:r>
            <a:r>
              <a:rPr lang="ru-RU" sz="1600" dirty="0" err="1">
                <a:solidFill>
                  <a:srgbClr val="002060"/>
                </a:solidFill>
                <a:latin typeface="Georgia" panose="02040502050405020303" pitchFamily="18" charset="0"/>
              </a:rPr>
              <a:t>Сенгканг</a:t>
            </a:r>
            <a:r>
              <a:rPr lang="ru-RU" sz="1600" dirty="0">
                <a:solidFill>
                  <a:srgbClr val="002060"/>
                </a:solidFill>
                <a:latin typeface="Georgia" panose="02040502050405020303" pitchFamily="18" charset="0"/>
              </a:rPr>
              <a:t> и больницы общего профиля Сингапура</a:t>
            </a:r>
            <a:endParaRPr lang="it-IT" sz="1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64BE-4B77-A946-83F1-88E922ED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1" y="1379740"/>
            <a:ext cx="2381056" cy="3000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C237A8-318D-8D4F-8541-6EC6C9F923A9}"/>
              </a:ext>
            </a:extLst>
          </p:cNvPr>
          <p:cNvSpPr txBox="1"/>
          <p:nvPr/>
        </p:nvSpPr>
        <p:spPr>
          <a:xfrm>
            <a:off x="2632707" y="2487338"/>
            <a:ext cx="9978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FUTURE BTK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и</a:t>
            </a:r>
            <a:r>
              <a:rPr lang="en-US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FUTURE SFA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АЗИЯ</a:t>
            </a:r>
            <a:endParaRPr lang="en-US" sz="4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35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A8D023-4290-344C-B301-51C0463E6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8" t="26541" r="27756"/>
          <a:stretch/>
        </p:blipFill>
        <p:spPr>
          <a:xfrm>
            <a:off x="319087" y="1553088"/>
            <a:ext cx="5776913" cy="5209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6A02B-8BA2-9444-9663-7FA2057CCA93}"/>
              </a:ext>
            </a:extLst>
          </p:cNvPr>
          <p:cNvSpPr txBox="1"/>
          <p:nvPr/>
        </p:nvSpPr>
        <p:spPr>
          <a:xfrm>
            <a:off x="6615100" y="1747140"/>
            <a:ext cx="5070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rgbClr val="00B0F0"/>
                </a:solidFill>
                <a:latin typeface="Georgia" panose="02040502050405020303" pitchFamily="18" charset="0"/>
              </a:rPr>
              <a:t>Рандомизированное</a:t>
            </a:r>
            <a:r>
              <a:rPr lang="ru-RU" sz="2800" dirty="0">
                <a:solidFill>
                  <a:srgbClr val="00B0F0"/>
                </a:solidFill>
                <a:latin typeface="Georgia" panose="02040502050405020303" pitchFamily="18" charset="0"/>
              </a:rPr>
              <a:t> контролируемое испытание первого баллона, покрытого </a:t>
            </a:r>
            <a:r>
              <a:rPr lang="ru-RU" sz="2800" dirty="0" err="1">
                <a:solidFill>
                  <a:srgbClr val="00B0F0"/>
                </a:solidFill>
                <a:latin typeface="Georgia" panose="02040502050405020303" pitchFamily="18" charset="0"/>
              </a:rPr>
              <a:t>сиролимусом</a:t>
            </a:r>
            <a:r>
              <a:rPr lang="ru-RU" sz="2800" dirty="0">
                <a:solidFill>
                  <a:srgbClr val="00B0F0"/>
                </a:solidFill>
                <a:latin typeface="Georgia" panose="02040502050405020303" pitchFamily="18" charset="0"/>
              </a:rPr>
              <a:t>, по сравнению со стандартной баллонной </a:t>
            </a:r>
            <a:r>
              <a:rPr lang="ru-RU" sz="2800" dirty="0" err="1">
                <a:solidFill>
                  <a:srgbClr val="00B0F0"/>
                </a:solidFill>
                <a:latin typeface="Georgia" panose="02040502050405020303" pitchFamily="18" charset="0"/>
              </a:rPr>
              <a:t>ангиопластикой</a:t>
            </a:r>
            <a:r>
              <a:rPr lang="ru-RU" sz="2800" dirty="0">
                <a:solidFill>
                  <a:srgbClr val="00B0F0"/>
                </a:solidFill>
                <a:latin typeface="Georgia" panose="02040502050405020303" pitchFamily="18" charset="0"/>
              </a:rPr>
              <a:t> при лечении заболеваний поверхностной бедренной и подколенной артерии и заболевания ниже колена</a:t>
            </a:r>
            <a:r>
              <a:rPr lang="en-US" sz="1600" dirty="0">
                <a:solidFill>
                  <a:srgbClr val="00B0F0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7BDA3-A617-0348-9C88-C3D4053356BA}"/>
              </a:ext>
            </a:extLst>
          </p:cNvPr>
          <p:cNvSpPr txBox="1"/>
          <p:nvPr/>
        </p:nvSpPr>
        <p:spPr>
          <a:xfrm>
            <a:off x="319087" y="279080"/>
            <a:ext cx="9978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Баллон, покрытый </a:t>
            </a:r>
            <a:r>
              <a:rPr lang="ru-RU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сиролимусом</a:t>
            </a:r>
            <a:r>
              <a:rPr lang="ru-RU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, (</a:t>
            </a:r>
            <a:r>
              <a:rPr lang="ru-RU" sz="28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MagicTouch</a:t>
            </a:r>
            <a:r>
              <a:rPr lang="ru-RU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) </a:t>
            </a:r>
          </a:p>
          <a:p>
            <a:r>
              <a:rPr lang="ru-RU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по сравнению с обычным простым баллоном</a:t>
            </a:r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DA093-DB02-8440-BD3B-A1425F1CD4CB}"/>
              </a:ext>
            </a:extLst>
          </p:cNvPr>
          <p:cNvSpPr txBox="1"/>
          <p:nvPr/>
        </p:nvSpPr>
        <p:spPr>
          <a:xfrm>
            <a:off x="710527" y="1958156"/>
            <a:ext cx="249701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FUTURE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x-none" sz="2800">
                <a:solidFill>
                  <a:schemeClr val="accent6">
                    <a:lumMod val="75000"/>
                  </a:schemeClr>
                </a:solidFill>
              </a:rPr>
              <a:t>SFA</a:t>
            </a:r>
            <a:endParaRPr lang="x-none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Кол-во</a:t>
            </a:r>
            <a:r>
              <a:rPr lang="x-none" sz="28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x-none" sz="2800" dirty="0">
                <a:solidFill>
                  <a:schemeClr val="accent6">
                    <a:lumMod val="75000"/>
                  </a:schemeClr>
                </a:solidFill>
              </a:rPr>
              <a:t>= 279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A4DAF-833F-A142-8D04-45FA292A74AF}"/>
              </a:ext>
            </a:extLst>
          </p:cNvPr>
          <p:cNvSpPr txBox="1"/>
          <p:nvPr/>
        </p:nvSpPr>
        <p:spPr>
          <a:xfrm>
            <a:off x="734729" y="4432975"/>
            <a:ext cx="249701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FUTURE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x-none" sz="2800">
                <a:solidFill>
                  <a:srgbClr val="FF0000"/>
                </a:solidFill>
              </a:rPr>
              <a:t>BTK</a:t>
            </a:r>
            <a:endParaRPr lang="x-none" sz="2800" dirty="0">
              <a:solidFill>
                <a:srgbClr val="FF000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Кол-во</a:t>
            </a:r>
            <a:r>
              <a:rPr lang="x-none" sz="2800">
                <a:solidFill>
                  <a:srgbClr val="FF0000"/>
                </a:solidFill>
              </a:rPr>
              <a:t> </a:t>
            </a:r>
            <a:r>
              <a:rPr lang="x-none" sz="2800" dirty="0">
                <a:solidFill>
                  <a:srgbClr val="FF0000"/>
                </a:solidFill>
              </a:rPr>
              <a:t>= 219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DA093-DB02-8440-BD3B-A1425F1CD4CB}"/>
              </a:ext>
            </a:extLst>
          </p:cNvPr>
          <p:cNvSpPr txBox="1"/>
          <p:nvPr/>
        </p:nvSpPr>
        <p:spPr>
          <a:xfrm>
            <a:off x="834937" y="2970349"/>
            <a:ext cx="24970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по Резерфорду </a:t>
            </a:r>
          </a:p>
          <a:p>
            <a:r>
              <a:rPr lang="ru-RU" sz="2000" b="1" dirty="0">
                <a:solidFill>
                  <a:srgbClr val="00B050"/>
                </a:solidFill>
              </a:rPr>
              <a:t>от 3 до 6</a:t>
            </a:r>
            <a:endParaRPr lang="x-none" sz="2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FDA093-DB02-8440-BD3B-A1425F1CD4CB}"/>
              </a:ext>
            </a:extLst>
          </p:cNvPr>
          <p:cNvSpPr txBox="1"/>
          <p:nvPr/>
        </p:nvSpPr>
        <p:spPr>
          <a:xfrm>
            <a:off x="797707" y="5459549"/>
            <a:ext cx="24970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по Резерфорду </a:t>
            </a:r>
          </a:p>
          <a:p>
            <a:pPr>
              <a:defRPr/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</a:rPr>
              <a:t>от 4 до 6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72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9A7E4-2D89-9446-B84A-85BFB38E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29" y="761321"/>
            <a:ext cx="3262313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sz="3200" b="1" dirty="0"/>
              <a:t>FUTURE-SFA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9A9680-1F8A-1741-BBCE-820F1444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3" y="1640553"/>
            <a:ext cx="3543301" cy="46672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Определить эффективность </a:t>
            </a:r>
            <a:r>
              <a:rPr lang="de-DE" sz="2400" dirty="0">
                <a:solidFill>
                  <a:srgbClr val="2A45A1"/>
                </a:solidFill>
              </a:rPr>
              <a:t>(</a:t>
            </a:r>
            <a:r>
              <a:rPr lang="ru-RU" sz="2400" dirty="0">
                <a:solidFill>
                  <a:srgbClr val="2A45A1"/>
                </a:solidFill>
              </a:rPr>
              <a:t>первичная проходимость</a:t>
            </a:r>
            <a:r>
              <a:rPr lang="de-DE" sz="2400" dirty="0">
                <a:solidFill>
                  <a:srgbClr val="2A45A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Четырехкратное </a:t>
            </a:r>
            <a:r>
              <a:rPr lang="ru-RU" dirty="0" err="1">
                <a:solidFill>
                  <a:srgbClr val="2A45A1"/>
                </a:solidFill>
              </a:rPr>
              <a:t>слепоое</a:t>
            </a:r>
            <a:r>
              <a:rPr lang="ru-RU" dirty="0">
                <a:solidFill>
                  <a:srgbClr val="2A45A1"/>
                </a:solidFill>
              </a:rPr>
              <a:t> </a:t>
            </a:r>
            <a:r>
              <a:rPr lang="de-DE" sz="2400" dirty="0">
                <a:solidFill>
                  <a:srgbClr val="2A45A1"/>
                </a:solidFill>
              </a:rPr>
              <a:t>(</a:t>
            </a:r>
            <a:r>
              <a:rPr lang="ru-RU" sz="2400" dirty="0">
                <a:solidFill>
                  <a:srgbClr val="2A45A1"/>
                </a:solidFill>
              </a:rPr>
              <a:t>участники, поставщик медицинских услуг, исследователь, специалист по оценке результатов</a:t>
            </a:r>
            <a:r>
              <a:rPr lang="de-DE" sz="2400" dirty="0">
                <a:solidFill>
                  <a:srgbClr val="2A45A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Набор </a:t>
            </a:r>
            <a:r>
              <a:rPr lang="de-DE" dirty="0">
                <a:solidFill>
                  <a:srgbClr val="2A45A1"/>
                </a:solidFill>
              </a:rPr>
              <a:t>2:1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Контролируется КИО</a:t>
            </a:r>
            <a:endParaRPr lang="de-DE" dirty="0">
              <a:solidFill>
                <a:srgbClr val="2A45A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Решение вынесено </a:t>
            </a:r>
            <a:r>
              <a:rPr lang="de-DE" dirty="0">
                <a:solidFill>
                  <a:srgbClr val="2A45A1"/>
                </a:solidFill>
              </a:rPr>
              <a:t>Core Lab</a:t>
            </a:r>
            <a:endParaRPr lang="ru-RU" dirty="0">
              <a:solidFill>
                <a:srgbClr val="2A45A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A45A1"/>
                </a:solidFill>
              </a:rPr>
              <a:t>Наблюдение через </a:t>
            </a:r>
            <a:r>
              <a:rPr lang="de-DE" dirty="0">
                <a:solidFill>
                  <a:srgbClr val="2A45A1"/>
                </a:solidFill>
              </a:rPr>
              <a:t>6, 12, 24 </a:t>
            </a:r>
            <a:r>
              <a:rPr lang="ru-RU" dirty="0">
                <a:solidFill>
                  <a:srgbClr val="2A45A1"/>
                </a:solidFill>
              </a:rPr>
              <a:t>месяца</a:t>
            </a:r>
            <a:endParaRPr lang="de-DE" dirty="0">
              <a:solidFill>
                <a:srgbClr val="2A45A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02B4CFD-8990-764A-AB79-5BBFA1A4FAAB}"/>
              </a:ext>
            </a:extLst>
          </p:cNvPr>
          <p:cNvSpPr txBox="1">
            <a:spLocks/>
          </p:cNvSpPr>
          <p:nvPr/>
        </p:nvSpPr>
        <p:spPr>
          <a:xfrm>
            <a:off x="7843838" y="725980"/>
            <a:ext cx="32623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FUTURE-BTK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DDD7889-AE79-D042-8023-A4E28E9B50D3}"/>
              </a:ext>
            </a:extLst>
          </p:cNvPr>
          <p:cNvSpPr txBox="1">
            <a:spLocks/>
          </p:cNvSpPr>
          <p:nvPr/>
        </p:nvSpPr>
        <p:spPr>
          <a:xfrm>
            <a:off x="314322" y="1825625"/>
            <a:ext cx="3543301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Цель</a:t>
            </a:r>
            <a:r>
              <a:rPr lang="de-DE" sz="1800" dirty="0">
                <a:solidFill>
                  <a:srgbClr val="002060"/>
                </a:solidFill>
                <a:latin typeface="Georgia" panose="02040502050405020303" pitchFamily="18" charset="0"/>
              </a:rPr>
              <a:t>: 279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Класс по Резерфорду </a:t>
            </a:r>
            <a:r>
              <a:rPr lang="de-DE" sz="1800" dirty="0">
                <a:solidFill>
                  <a:srgbClr val="002060"/>
                </a:solidFill>
                <a:latin typeface="Georgia" panose="02040502050405020303" pitchFamily="18" charset="0"/>
              </a:rPr>
              <a:t>3-6</a:t>
            </a:r>
          </a:p>
          <a:p>
            <a:pPr>
              <a:lnSpc>
                <a:spcPct val="110000"/>
              </a:lnSpc>
            </a:pPr>
            <a:r>
              <a:rPr lang="de-DE" sz="1800" dirty="0">
                <a:solidFill>
                  <a:srgbClr val="002060"/>
                </a:solidFill>
                <a:latin typeface="Georgia" panose="02040502050405020303" pitchFamily="18" charset="0"/>
              </a:rPr>
              <a:t>SFA, P1, P2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Одиночное или последовательное поражение, 2-20 см</a:t>
            </a:r>
            <a:endParaRPr lang="de-DE" sz="18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800" dirty="0" err="1">
                <a:solidFill>
                  <a:srgbClr val="002060"/>
                </a:solidFill>
                <a:latin typeface="Georgia" panose="02040502050405020303" pitchFamily="18" charset="0"/>
              </a:rPr>
              <a:t>Нововыявленное</a:t>
            </a: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 повреждение или </a:t>
            </a:r>
            <a:r>
              <a:rPr lang="ru-RU" sz="1800" dirty="0" err="1">
                <a:solidFill>
                  <a:srgbClr val="002060"/>
                </a:solidFill>
                <a:latin typeface="Georgia" panose="02040502050405020303" pitchFamily="18" charset="0"/>
              </a:rPr>
              <a:t>рестеноз</a:t>
            </a:r>
            <a:endParaRPr lang="de-DE" sz="18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Нет значительного притока 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По крайней мере, 1 открытая артерия голени, ведущая к стопе</a:t>
            </a:r>
            <a:endParaRPr lang="de-DE" sz="1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4E7E964-3DD9-9642-A7F3-352CCC65694D}"/>
              </a:ext>
            </a:extLst>
          </p:cNvPr>
          <p:cNvSpPr txBox="1">
            <a:spLocks/>
          </p:cNvSpPr>
          <p:nvPr/>
        </p:nvSpPr>
        <p:spPr>
          <a:xfrm>
            <a:off x="7600949" y="1825625"/>
            <a:ext cx="4143376" cy="466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Цель </a:t>
            </a:r>
            <a:r>
              <a:rPr lang="de-DE" sz="1800" dirty="0">
                <a:solidFill>
                  <a:srgbClr val="002060"/>
                </a:solidFill>
                <a:latin typeface="Georgia" panose="02040502050405020303" pitchFamily="18" charset="0"/>
              </a:rPr>
              <a:t>: 219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Класс по Резерфорду </a:t>
            </a:r>
            <a:r>
              <a:rPr lang="de-DE" sz="1800" dirty="0">
                <a:solidFill>
                  <a:srgbClr val="002060"/>
                </a:solidFill>
                <a:latin typeface="Georgia" panose="02040502050405020303" pitchFamily="18" charset="0"/>
              </a:rPr>
              <a:t>4-6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Проксимальные 20 см артерий ниже колена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Одиночное или последовательное поражение, 2-20 см</a:t>
            </a:r>
          </a:p>
          <a:p>
            <a:pPr>
              <a:lnSpc>
                <a:spcPct val="110000"/>
              </a:lnSpc>
            </a:pPr>
            <a:r>
              <a:rPr lang="ru-RU" sz="1800" dirty="0" err="1">
                <a:solidFill>
                  <a:srgbClr val="002060"/>
                </a:solidFill>
                <a:latin typeface="Georgia" panose="02040502050405020303" pitchFamily="18" charset="0"/>
              </a:rPr>
              <a:t>Нововыявленное</a:t>
            </a: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 повреждение или </a:t>
            </a:r>
            <a:r>
              <a:rPr lang="ru-RU" sz="1800" dirty="0" err="1">
                <a:solidFill>
                  <a:srgbClr val="002060"/>
                </a:solidFill>
                <a:latin typeface="Georgia" panose="02040502050405020303" pitchFamily="18" charset="0"/>
              </a:rPr>
              <a:t>рестеноз</a:t>
            </a:r>
            <a:endParaRPr lang="de-DE" sz="18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Нет значительного притока</a:t>
            </a: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Целевой сосуд перешел в ногу после </a:t>
            </a:r>
            <a:r>
              <a:rPr lang="ru-RU" sz="1800" dirty="0" err="1">
                <a:solidFill>
                  <a:srgbClr val="002060"/>
                </a:solidFill>
                <a:latin typeface="Georgia" panose="02040502050405020303" pitchFamily="18" charset="0"/>
              </a:rPr>
              <a:t>Rx</a:t>
            </a:r>
            <a:r>
              <a:rPr lang="ru-RU" sz="18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de-DE" sz="1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113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DDD7889-AE79-D042-8023-A4E28E9B50D3}"/>
              </a:ext>
            </a:extLst>
          </p:cNvPr>
          <p:cNvSpPr txBox="1">
            <a:spLocks/>
          </p:cNvSpPr>
          <p:nvPr/>
        </p:nvSpPr>
        <p:spPr>
          <a:xfrm>
            <a:off x="306870" y="1689281"/>
            <a:ext cx="11275530" cy="4832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+mj-lt"/>
              <a:buAutoNum type="arabicPeriod"/>
            </a:pP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Коморбидные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 состояния, ограничивающие продолжительность жизни ≤ 1 год.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Субъект в настоящее время участвует в другом исследовании исследуемого препарата или изделия, которое еще не достигло первой первичной конечной точки.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Субъект беременна или планирует забеременеть в ходе исследования.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Гангрена пятки.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Предыдущее шунтирование целевого сосуда.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Плановая ампутация целевой конечности.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Ранее имплантированный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стент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 в целевое поражение.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Уязвимые или защищенные пожилые люди.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Кровоточащий диатез или другое заболевание, такое как язвы желудочно-кишечного тракта, ограничивающие использование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клопидогреля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 или аспирина.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Известная аллергия на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сиролимус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.</a:t>
            </a:r>
            <a:endParaRPr lang="de-DE" sz="2400" dirty="0">
              <a:solidFill>
                <a:srgbClr val="002060"/>
              </a:solidFill>
              <a:latin typeface="Georgia" panose="02040502050405020303" pitchFamily="18" charset="0"/>
              <a:cs typeface="Geeza Pro" panose="02000400000000000000" pitchFamily="2" charset="-78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E167A5A-C44B-7D40-90C1-D54A61A8A83A}"/>
              </a:ext>
            </a:extLst>
          </p:cNvPr>
          <p:cNvSpPr txBox="1">
            <a:spLocks/>
          </p:cNvSpPr>
          <p:nvPr/>
        </p:nvSpPr>
        <p:spPr>
          <a:xfrm>
            <a:off x="1247775" y="225425"/>
            <a:ext cx="56926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FFFF"/>
                </a:solidFill>
                <a:latin typeface="Georgia" panose="02040502050405020303" pitchFamily="18" charset="0"/>
                <a:cs typeface="Geeza Pro" panose="02000400000000000000" pitchFamily="2" charset="-78"/>
              </a:rPr>
              <a:t>Критерий исключения</a:t>
            </a:r>
            <a:endParaRPr lang="de-DE" b="1" dirty="0">
              <a:solidFill>
                <a:srgbClr val="FFFFFF"/>
              </a:solidFill>
              <a:latin typeface="Georgia" panose="02040502050405020303" pitchFamily="18" charset="0"/>
              <a:cs typeface="Geeza Pro" panose="02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1300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9A7E4-2D89-9446-B84A-85BFB38E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67" y="225285"/>
            <a:ext cx="7984957" cy="1325563"/>
          </a:xfrm>
        </p:spPr>
        <p:txBody>
          <a:bodyPr/>
          <a:lstStyle/>
          <a:p>
            <a:r>
              <a:rPr lang="ru-RU" b="1" dirty="0">
                <a:solidFill>
                  <a:srgbClr val="FFFFFF"/>
                </a:solidFill>
              </a:rPr>
              <a:t>Конечные точки исследования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4E7E964-3DD9-9642-A7F3-352CCC65694D}"/>
              </a:ext>
            </a:extLst>
          </p:cNvPr>
          <p:cNvSpPr txBox="1">
            <a:spLocks/>
          </p:cNvSpPr>
          <p:nvPr/>
        </p:nvSpPr>
        <p:spPr>
          <a:xfrm>
            <a:off x="664368" y="1600608"/>
            <a:ext cx="10475118" cy="5357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Первичная конечная точка</a:t>
            </a:r>
            <a:endParaRPr lang="de-DE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Шестимесячная первичная проходимость определяется по коэффициенту Дуплекс </a:t>
            </a:r>
            <a:r>
              <a:rPr lang="ru-RU" sz="2300" dirty="0" err="1">
                <a:solidFill>
                  <a:srgbClr val="002060"/>
                </a:solidFill>
                <a:latin typeface="Georgia" panose="02040502050405020303" pitchFamily="18" charset="0"/>
              </a:rPr>
              <a:t>PSV</a:t>
            </a: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  <a:sym typeface="Symbol"/>
              </a:rPr>
              <a:t></a:t>
            </a: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 2,</a:t>
            </a:r>
            <a:r>
              <a:rPr lang="de-DE" sz="2300" dirty="0">
                <a:solidFill>
                  <a:srgbClr val="002060"/>
                </a:solidFill>
                <a:latin typeface="Georgia" panose="02040502050405020303" pitchFamily="18" charset="0"/>
              </a:rPr>
              <a:t>4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Вторичные конечные точки (безопасность, эффективность, функциональность</a:t>
            </a:r>
            <a:r>
              <a:rPr lang="de-DE" b="1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Технический/процедурный успех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Смерть через 30 дней, связанная с изделием/процедурой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Смерть от всех причин/обширная ампутация/тромбоз целевого сосуда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6, 12, 24 месяцев отсутствие клинических </a:t>
            </a:r>
            <a:r>
              <a:rPr lang="ru-RU" sz="2300" dirty="0" err="1">
                <a:solidFill>
                  <a:srgbClr val="002060"/>
                </a:solidFill>
                <a:latin typeface="Georgia" panose="02040502050405020303" pitchFamily="18" charset="0"/>
              </a:rPr>
              <a:t>TLR</a:t>
            </a: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 и </a:t>
            </a:r>
            <a:r>
              <a:rPr lang="ru-RU" sz="2300" dirty="0" err="1">
                <a:solidFill>
                  <a:srgbClr val="002060"/>
                </a:solidFill>
                <a:latin typeface="Georgia" panose="02040502050405020303" pitchFamily="18" charset="0"/>
              </a:rPr>
              <a:t>TVR</a:t>
            </a:r>
            <a:endParaRPr lang="ru-RU" sz="23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12, 24 месяца первичной проходимости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Отсутствие </a:t>
            </a:r>
            <a:r>
              <a:rPr lang="fr-FR" sz="2300" dirty="0">
                <a:solidFill>
                  <a:srgbClr val="002060"/>
                </a:solidFill>
                <a:latin typeface="Georgia" panose="02040502050405020303" pitchFamily="18" charset="0"/>
              </a:rPr>
              <a:t>MAE</a:t>
            </a:r>
            <a:endParaRPr lang="ru-RU" sz="23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Выживаемость без ампутации/размер раны, если таковая имеется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Изменение классификации Резерфорда</a:t>
            </a:r>
          </a:p>
          <a:p>
            <a:pPr>
              <a:lnSpc>
                <a:spcPct val="110000"/>
              </a:lnSpc>
            </a:pPr>
            <a:r>
              <a:rPr lang="ru-RU" sz="2300" dirty="0">
                <a:solidFill>
                  <a:srgbClr val="002060"/>
                </a:solidFill>
                <a:latin typeface="Georgia" panose="02040502050405020303" pitchFamily="18" charset="0"/>
              </a:rPr>
              <a:t>EQ-5D/опросник для нарушений ходьбы</a:t>
            </a:r>
            <a:endParaRPr lang="de-DE" sz="23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3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805C9-39D6-4789-9D0A-DC92FE74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6" y="1586238"/>
            <a:ext cx="8320749" cy="49400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1C6BA1-9CB6-4A1E-8B21-E1D1BBAA7476}"/>
              </a:ext>
            </a:extLst>
          </p:cNvPr>
          <p:cNvSpPr txBox="1">
            <a:spLocks/>
          </p:cNvSpPr>
          <p:nvPr/>
        </p:nvSpPr>
        <p:spPr>
          <a:xfrm>
            <a:off x="2078019" y="893780"/>
            <a:ext cx="8161266" cy="435685"/>
          </a:xfrm>
          <a:prstGeom prst="rect">
            <a:avLst/>
          </a:prstGeom>
        </p:spPr>
        <p:txBody>
          <a:bodyPr vert="horz" lIns="80682" tIns="40341" rIns="80682" bIns="40341" rtlCol="0" anchor="b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500" b="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03433"/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Риск-польза от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паклитаксела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5 лет</a:t>
            </a:r>
          </a:p>
          <a:p>
            <a:pPr defTabSz="403433"/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Феморопоплитеальный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мета-анализ 2018)</a:t>
            </a:r>
            <a:endParaRPr lang="en-US" sz="2471" cap="non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1187" y="1742869"/>
            <a:ext cx="113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Исследование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7050" y="1733851"/>
            <a:ext cx="1819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Коэффициент опасности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8351" y="1704768"/>
            <a:ext cx="8994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 </a:t>
            </a:r>
            <a:r>
              <a:rPr lang="ru-RU" sz="700" b="1" dirty="0"/>
              <a:t>(фиксированный)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7800" y="1704561"/>
            <a:ext cx="8994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 </a:t>
            </a:r>
            <a:r>
              <a:rPr lang="ru-RU" sz="700" b="1" dirty="0"/>
              <a:t>(случайный)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35626" y="3039638"/>
            <a:ext cx="2279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Модель с фиксированным эффектом</a:t>
            </a:r>
          </a:p>
          <a:p>
            <a:r>
              <a:rPr lang="ru-RU" sz="1000" b="1" dirty="0"/>
              <a:t>Модель со случайными эффектами</a:t>
            </a:r>
          </a:p>
          <a:p>
            <a:r>
              <a:rPr lang="ru-RU" sz="1000" b="1" dirty="0"/>
              <a:t>Интервал прогноза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9726" y="3546269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Гетерогенность:</a:t>
            </a:r>
            <a:endParaRPr lang="ru-RU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38487" y="3050336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Смерть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6713" y="4270169"/>
            <a:ext cx="113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Исследование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12576" y="4261151"/>
            <a:ext cx="1819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Коэффициент опасности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7677" y="4232068"/>
            <a:ext cx="8994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 </a:t>
            </a:r>
            <a:r>
              <a:rPr lang="ru-RU" sz="700" b="1" dirty="0"/>
              <a:t>(фиксированный)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7126" y="4231861"/>
            <a:ext cx="8994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 </a:t>
            </a:r>
            <a:r>
              <a:rPr lang="ru-RU" sz="700" b="1" dirty="0"/>
              <a:t>(случайный)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81152" y="5566938"/>
            <a:ext cx="2279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Модель с фиксированным эффектом</a:t>
            </a:r>
          </a:p>
          <a:p>
            <a:r>
              <a:rPr lang="ru-RU" sz="1000" b="1" dirty="0"/>
              <a:t>Модель со случайными эффектами</a:t>
            </a:r>
          </a:p>
          <a:p>
            <a:r>
              <a:rPr lang="ru-RU" sz="1000" b="1" dirty="0"/>
              <a:t>Интервал прогноза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5252" y="6073569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Гетерогенность:</a:t>
            </a:r>
            <a:endParaRPr lang="ru-RU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581150" y="6143843"/>
            <a:ext cx="2605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1400" i="1" dirty="0"/>
              <a:t>Метод </a:t>
            </a:r>
            <a:r>
              <a:rPr lang="ru-RU" sz="1400" i="1" dirty="0" err="1"/>
              <a:t>Тирни</a:t>
            </a:r>
            <a:r>
              <a:rPr lang="ru-RU" sz="1400" i="1" dirty="0"/>
              <a:t> </a:t>
            </a:r>
            <a:r>
              <a:rPr lang="ru-RU" sz="1400" i="1" dirty="0" err="1"/>
              <a:t>Дж.Ф</a:t>
            </a:r>
            <a:r>
              <a:rPr lang="ru-RU" sz="1400" i="1" dirty="0"/>
              <a:t>.</a:t>
            </a:r>
            <a:r>
              <a:rPr lang="da-DK" sz="1400" i="1" dirty="0"/>
              <a:t>, </a:t>
            </a:r>
            <a:r>
              <a:rPr lang="ru-RU" sz="1400" i="1" dirty="0"/>
              <a:t>и </a:t>
            </a:r>
            <a:r>
              <a:rPr lang="ru-RU" sz="1400" i="1" dirty="0" err="1"/>
              <a:t>др</a:t>
            </a:r>
            <a:r>
              <a:rPr lang="da-DK" sz="1400" i="1" dirty="0"/>
              <a:t>. 2007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8095866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102BD4-0D83-AA46-B8B6-D4A93C08D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3" y="1107193"/>
            <a:ext cx="10173273" cy="55834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4289" y="1390134"/>
            <a:ext cx="386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Пациенты с ЗПА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189" y="2520434"/>
            <a:ext cx="338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 проходят стандартную </a:t>
            </a:r>
            <a:r>
              <a:rPr lang="ru-RU" dirty="0" err="1">
                <a:solidFill>
                  <a:schemeClr val="bg1"/>
                </a:solidFill>
              </a:rPr>
              <a:t>ангиопластику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389" y="4552434"/>
            <a:ext cx="199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Плацебо </a:t>
            </a:r>
            <a:r>
              <a:rPr lang="ru-RU" sz="1400" dirty="0">
                <a:solidFill>
                  <a:schemeClr val="bg1"/>
                </a:solidFill>
              </a:rPr>
              <a:t>(стандартная баллонная </a:t>
            </a:r>
            <a:r>
              <a:rPr lang="ru-RU" sz="1400" dirty="0" err="1">
                <a:solidFill>
                  <a:schemeClr val="bg1"/>
                </a:solidFill>
              </a:rPr>
              <a:t>ангиопластика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5981" y="4724400"/>
            <a:ext cx="199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Баллон, покрытый </a:t>
            </a:r>
            <a:r>
              <a:rPr lang="ru-RU" dirty="0" err="1">
                <a:solidFill>
                  <a:schemeClr val="bg1"/>
                </a:solidFill>
              </a:rPr>
              <a:t>сиролимусом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7888" y="4731266"/>
            <a:ext cx="247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Наблюдение через </a:t>
            </a:r>
          </a:p>
          <a:p>
            <a:pPr algn="ctr"/>
            <a:r>
              <a:rPr lang="ru-RU" dirty="0"/>
              <a:t>24 месяца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4224" y="5937766"/>
            <a:ext cx="480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Первичный результат = 6 месяцев первичной проходимости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7789" y="3339068"/>
            <a:ext cx="419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Рандомизировано</a:t>
            </a:r>
            <a:r>
              <a:rPr lang="ru-RU" dirty="0"/>
              <a:t> после выполнения критериев включения и исключения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85852" y="2013466"/>
            <a:ext cx="24747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Проверены на право на участие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09391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A6B4E50-5233-3441-87BC-85E3A2BE17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536231"/>
              </p:ext>
            </p:extLst>
          </p:nvPr>
        </p:nvGraphicFramePr>
        <p:xfrm>
          <a:off x="347963" y="1310481"/>
          <a:ext cx="5506434" cy="2887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Сингапур</a:t>
                      </a:r>
                      <a:endParaRPr lang="en-SG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Главный специалист</a:t>
                      </a:r>
                      <a:endParaRPr lang="en-SG" sz="18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Больница общего профиля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Сэнкан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Эдвард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Чок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Национальная университетская больница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Джеки Хо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Больница общего профиля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Нг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Тенг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Фонг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Викрам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Виджаян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Больница общего профиля Сингапура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Тан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Чжун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Ип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Больница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Кху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Тек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Фуат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Леонг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Чуо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Рен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Больница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Тан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Ток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Сенг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Пуа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Geeza Pro" panose="02000400000000000000" pitchFamily="2" charset="-78"/>
                        </a:rPr>
                        <a:t>Уэй</a:t>
                      </a:r>
                      <a:endParaRPr lang="en-SG" sz="14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Geeza Pro" panose="02000400000000000000" pitchFamily="2" charset="-78"/>
                      </a:endParaRPr>
                    </a:p>
                  </a:txBody>
                  <a:tcPr marL="4840" marR="4840" marT="484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4466FF-5143-FC4E-ABB0-D69CBAF9C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23287"/>
              </p:ext>
            </p:extLst>
          </p:nvPr>
        </p:nvGraphicFramePr>
        <p:xfrm>
          <a:off x="347963" y="4526605"/>
          <a:ext cx="5511800" cy="65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Корея</a:t>
                      </a:r>
                      <a:endParaRPr lang="en-SG" sz="16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Главный специалист</a:t>
                      </a:r>
                    </a:p>
                  </a:txBody>
                  <a:tcPr marL="4840" marR="4840" marT="484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Медицинский центр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Асан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Ли Сын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Хван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Больница Святой Марии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Ким Чан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Ён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3D0B21-11D1-CA47-96BB-595194CFF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352850"/>
              </p:ext>
            </p:extLst>
          </p:nvPr>
        </p:nvGraphicFramePr>
        <p:xfrm>
          <a:off x="6337603" y="1485644"/>
          <a:ext cx="5506434" cy="2691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Тайвань</a:t>
                      </a:r>
                      <a:endParaRPr lang="en-SG" sz="16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Главный специалист</a:t>
                      </a:r>
                    </a:p>
                  </a:txBody>
                  <a:tcPr marL="4840" marR="4840" marT="484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Госпиталь Национального Тайваньского университета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李任光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 (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lǐ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rèn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guāng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Мемориальный госпиталь Шин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Конг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Ву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Хо-Су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林佳勳  (lín jiā xūn)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Мемориальный госпиталь Тайбэя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Маккай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蔡政廷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cài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zhèng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tíng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Госпиталь Тайбэй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Цзы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Чи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黃玄禮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huáng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xuán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lǐ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Дальневосточная мемориальная больница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陳哲伸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chén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zhé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shēn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Мемориальная больница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Линкоу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Чанг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гун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Море 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陳俊吉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chén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jùn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SG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jí</a:t>
                      </a:r>
                      <a:r>
                        <a:rPr lang="en-SG" sz="1200" b="1" u="none" strike="noStrike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</a:rPr>
                        <a:t> )</a:t>
                      </a:r>
                      <a:endParaRPr lang="en-SG" sz="1200" b="1" i="0" u="none" strike="noStrike" dirty="0">
                        <a:solidFill>
                          <a:schemeClr val="bg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570502-5EC9-434D-A8C1-BA4065002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118494"/>
              </p:ext>
            </p:extLst>
          </p:nvPr>
        </p:nvGraphicFramePr>
        <p:xfrm>
          <a:off x="6096000" y="4517820"/>
          <a:ext cx="5511800" cy="1375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Таиланд</a:t>
                      </a:r>
                      <a:endParaRPr lang="en-SG" sz="16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Главный специалист</a:t>
                      </a:r>
                    </a:p>
                  </a:txBody>
                  <a:tcPr marL="4840" marR="4840" marT="484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Раматибоди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Сутнас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2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и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 Д-р 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Ницири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Сирирадж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Наттавут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Д-р 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Хумпол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Ваджира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Вуттичай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Сонгкланакаринд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Кеерати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Таммасат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</a:t>
                      </a:r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Буниинг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Корадж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Д-р Вира</a:t>
                      </a:r>
                      <a:endParaRPr lang="en-SG" sz="1200" b="1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4840" marR="4840" marT="484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453862E-C080-8343-80FD-19727A2F8F69}"/>
              </a:ext>
            </a:extLst>
          </p:cNvPr>
          <p:cNvSpPr txBox="1"/>
          <p:nvPr/>
        </p:nvSpPr>
        <p:spPr>
          <a:xfrm>
            <a:off x="347963" y="281054"/>
            <a:ext cx="540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FF"/>
                </a:solidFill>
                <a:latin typeface="Georgia" panose="02040502050405020303" pitchFamily="18" charset="0"/>
              </a:rPr>
              <a:t>Центры-участники</a:t>
            </a:r>
            <a:endParaRPr lang="en-US" sz="3200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8C8C8-FA45-D444-973E-F09EF218FED3}"/>
              </a:ext>
            </a:extLst>
          </p:cNvPr>
          <p:cNvSpPr txBox="1"/>
          <p:nvPr/>
        </p:nvSpPr>
        <p:spPr>
          <a:xfrm>
            <a:off x="485774" y="5857875"/>
            <a:ext cx="389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4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страны</a:t>
            </a: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, 20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центров</a:t>
            </a:r>
            <a:endParaRPr lang="en-US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65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7868B-5F57-4979-B5BF-1ACB0B7B4B49}"/>
              </a:ext>
            </a:extLst>
          </p:cNvPr>
          <p:cNvSpPr/>
          <p:nvPr/>
        </p:nvSpPr>
        <p:spPr>
          <a:xfrm>
            <a:off x="326602" y="4851758"/>
            <a:ext cx="29112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Доктор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Франческо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Лиистро</a:t>
            </a:r>
            <a:r>
              <a:rPr lang="en-US" b="1" dirty="0">
                <a:solidFill>
                  <a:schemeClr val="tx2"/>
                </a:solidFill>
                <a:latin typeface="Georgia" panose="02040502050405020303" pitchFamily="18" charset="0"/>
              </a:rPr>
              <a:t>, </a:t>
            </a:r>
          </a:p>
          <a:p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Заведующий отделением интервенционной кардиологии</a:t>
            </a:r>
          </a:p>
          <a:p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Больница Сан-</a:t>
            </a:r>
            <a:r>
              <a:rPr lang="ru-RU" sz="1600" dirty="0" err="1">
                <a:solidFill>
                  <a:schemeClr val="tx2"/>
                </a:solidFill>
                <a:latin typeface="Georgia" panose="02040502050405020303" pitchFamily="18" charset="0"/>
              </a:rPr>
              <a:t>Донато</a:t>
            </a:r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 - </a:t>
            </a:r>
            <a:r>
              <a:rPr lang="ru-RU" sz="1600" dirty="0" err="1">
                <a:solidFill>
                  <a:schemeClr val="tx2"/>
                </a:solidFill>
                <a:latin typeface="Georgia" panose="02040502050405020303" pitchFamily="18" charset="0"/>
              </a:rPr>
              <a:t>Ареццо</a:t>
            </a:r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, Италия</a:t>
            </a:r>
            <a:endParaRPr lang="it-IT" sz="1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2CF07-5AC1-0C45-8DEF-5C610EAB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1" y="1272421"/>
            <a:ext cx="2416599" cy="3248543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403D8D4-B0E7-5247-8700-AC43202C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1" y="350939"/>
            <a:ext cx="7718425" cy="865165"/>
          </a:xfrm>
        </p:spPr>
        <p:txBody>
          <a:bodyPr/>
          <a:lstStyle/>
          <a:p>
            <a:r>
              <a:rPr lang="it-IT" dirty="0"/>
              <a:t>DEBATE BTK </a:t>
            </a:r>
            <a:r>
              <a:rPr lang="it-IT" dirty="0" err="1"/>
              <a:t>Duell</a:t>
            </a:r>
            <a:endParaRPr lang="en-IN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9CFF1D1-2A80-6B41-B66A-2E4FE0BC3FAB}"/>
              </a:ext>
            </a:extLst>
          </p:cNvPr>
          <p:cNvSpPr txBox="1">
            <a:spLocks/>
          </p:cNvSpPr>
          <p:nvPr/>
        </p:nvSpPr>
        <p:spPr>
          <a:xfrm>
            <a:off x="3554658" y="1619640"/>
            <a:ext cx="7740157" cy="41085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2"/>
                </a:solidFill>
              </a:rPr>
              <a:t>Цель исследования</a:t>
            </a:r>
            <a:r>
              <a:rPr lang="en-US" sz="2000" dirty="0">
                <a:solidFill>
                  <a:schemeClr val="tx2"/>
                </a:solidFill>
              </a:rPr>
              <a:t>: </a:t>
            </a:r>
            <a:r>
              <a:rPr lang="ru-RU" sz="2000" dirty="0">
                <a:solidFill>
                  <a:schemeClr val="tx2"/>
                </a:solidFill>
              </a:rPr>
              <a:t>целью данного исследования является сравнение отдаленной проходимости аэрозольного баллона </a:t>
            </a:r>
            <a:r>
              <a:rPr lang="ru-RU" sz="2000" dirty="0" err="1">
                <a:solidFill>
                  <a:schemeClr val="tx2"/>
                </a:solidFill>
              </a:rPr>
              <a:t>сиролимуса</a:t>
            </a:r>
            <a:r>
              <a:rPr lang="ru-RU" sz="2000" dirty="0">
                <a:solidFill>
                  <a:schemeClr val="tx2"/>
                </a:solidFill>
              </a:rPr>
              <a:t> (</a:t>
            </a:r>
            <a:r>
              <a:rPr lang="ru-RU" sz="2000" dirty="0" err="1">
                <a:solidFill>
                  <a:schemeClr val="tx2"/>
                </a:solidFill>
              </a:rPr>
              <a:t>Magic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err="1">
                <a:solidFill>
                  <a:schemeClr val="tx2"/>
                </a:solidFill>
              </a:rPr>
              <a:t>Touch</a:t>
            </a:r>
            <a:r>
              <a:rPr lang="ru-RU" sz="2000" dirty="0">
                <a:solidFill>
                  <a:schemeClr val="tx2"/>
                </a:solidFill>
              </a:rPr>
              <a:t>) и </a:t>
            </a:r>
            <a:r>
              <a:rPr lang="ru-RU" sz="2000" dirty="0" err="1">
                <a:solidFill>
                  <a:schemeClr val="tx2"/>
                </a:solidFill>
              </a:rPr>
              <a:t>паклитаксела</a:t>
            </a:r>
            <a:r>
              <a:rPr lang="ru-RU" sz="2000" dirty="0">
                <a:solidFill>
                  <a:schemeClr val="tx2"/>
                </a:solidFill>
              </a:rPr>
              <a:t> (</a:t>
            </a:r>
            <a:r>
              <a:rPr lang="ru-RU" sz="2000" dirty="0" err="1">
                <a:solidFill>
                  <a:schemeClr val="tx2"/>
                </a:solidFill>
              </a:rPr>
              <a:t>Lithos</a:t>
            </a:r>
            <a:r>
              <a:rPr lang="ru-RU" sz="2000" dirty="0">
                <a:solidFill>
                  <a:schemeClr val="tx2"/>
                </a:solidFill>
              </a:rPr>
              <a:t>) у пациентов, перенесших </a:t>
            </a:r>
            <a:r>
              <a:rPr lang="ru-RU" sz="2000" dirty="0" err="1">
                <a:solidFill>
                  <a:schemeClr val="tx2"/>
                </a:solidFill>
              </a:rPr>
              <a:t>реваскуляризацию</a:t>
            </a:r>
            <a:r>
              <a:rPr lang="ru-RU" sz="2000" dirty="0">
                <a:solidFill>
                  <a:schemeClr val="tx2"/>
                </a:solidFill>
              </a:rPr>
              <a:t> большеберцовой артерии</a:t>
            </a:r>
            <a:r>
              <a:rPr lang="it-IT" sz="2000" dirty="0">
                <a:solidFill>
                  <a:schemeClr val="tx2"/>
                </a:solidFill>
              </a:rPr>
              <a:t>.</a:t>
            </a:r>
          </a:p>
          <a:p>
            <a:endParaRPr lang="en-US" sz="1050" dirty="0">
              <a:solidFill>
                <a:schemeClr val="tx2"/>
              </a:solidFill>
            </a:endParaRPr>
          </a:p>
          <a:p>
            <a:pPr marL="380990" indent="-380990"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</a:rPr>
              <a:t>Дизайн исследования: </a:t>
            </a:r>
            <a:r>
              <a:rPr lang="ru-RU" sz="2000" dirty="0" err="1">
                <a:solidFill>
                  <a:schemeClr val="tx2"/>
                </a:solidFill>
              </a:rPr>
              <a:t>рандомизированное</a:t>
            </a:r>
            <a:r>
              <a:rPr lang="ru-RU" sz="2000" dirty="0">
                <a:solidFill>
                  <a:schemeClr val="tx2"/>
                </a:solidFill>
              </a:rPr>
              <a:t> контролируемое открытое многоцентровое </a:t>
            </a:r>
            <a:r>
              <a:rPr lang="ru-RU" sz="2000" dirty="0" err="1">
                <a:solidFill>
                  <a:schemeClr val="tx2"/>
                </a:solidFill>
              </a:rPr>
              <a:t>проспективное</a:t>
            </a:r>
            <a:r>
              <a:rPr lang="ru-RU" sz="2000" dirty="0">
                <a:solidFill>
                  <a:schemeClr val="tx2"/>
                </a:solidFill>
              </a:rPr>
              <a:t> исследование. Заблокируйте рандомизацию с помощью баллона с </a:t>
            </a:r>
            <a:r>
              <a:rPr lang="ru-RU" sz="2000" dirty="0" err="1">
                <a:solidFill>
                  <a:schemeClr val="tx2"/>
                </a:solidFill>
              </a:rPr>
              <a:t>паклитакселом</a:t>
            </a:r>
            <a:r>
              <a:rPr lang="ru-RU" sz="2000" dirty="0">
                <a:solidFill>
                  <a:schemeClr val="tx2"/>
                </a:solidFill>
              </a:rPr>
              <a:t> или баллона с </a:t>
            </a:r>
            <a:r>
              <a:rPr lang="ru-RU" sz="2000" dirty="0" err="1">
                <a:solidFill>
                  <a:schemeClr val="tx2"/>
                </a:solidFill>
              </a:rPr>
              <a:t>сиролимусом</a:t>
            </a:r>
            <a:r>
              <a:rPr lang="ru-RU" sz="2000" dirty="0">
                <a:solidFill>
                  <a:schemeClr val="tx2"/>
                </a:solidFill>
              </a:rPr>
              <a:t> (1:1)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  <a:p>
            <a:pPr marL="380990" indent="-380990">
              <a:buBlip>
                <a:blip r:embed="rId3"/>
              </a:buBlip>
            </a:pPr>
            <a:endParaRPr lang="en-US" sz="2000" dirty="0">
              <a:solidFill>
                <a:schemeClr val="tx2"/>
              </a:solidFill>
            </a:endParaRPr>
          </a:p>
          <a:p>
            <a:pPr marL="380990" indent="-380990"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</a:rPr>
              <a:t>Группа исследования: оценка не меньшей эффективности и превосходства (с точки зрения поздней потери просвета сосудов путем расчета 6-месячной поздней потери просвета и 12-месячной повторной окклюзии сосудов) колбы, высвобождающей </a:t>
            </a:r>
            <a:r>
              <a:rPr lang="ru-RU" sz="2000" dirty="0" err="1">
                <a:solidFill>
                  <a:schemeClr val="tx2"/>
                </a:solidFill>
              </a:rPr>
              <a:t>сиролимус</a:t>
            </a:r>
            <a:r>
              <a:rPr lang="ru-RU" sz="2000" dirty="0">
                <a:solidFill>
                  <a:schemeClr val="tx2"/>
                </a:solidFill>
              </a:rPr>
              <a:t>, по сравнению с колбой, предназначенной для </a:t>
            </a:r>
            <a:r>
              <a:rPr lang="ru-RU" sz="2000" dirty="0" err="1">
                <a:solidFill>
                  <a:schemeClr val="tx2"/>
                </a:solidFill>
              </a:rPr>
              <a:t>паклитаксела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6E3F36-C79C-BE4B-834B-52F0C41084CE}"/>
              </a:ext>
            </a:extLst>
          </p:cNvPr>
          <p:cNvSpPr txBox="1">
            <a:spLocks/>
          </p:cNvSpPr>
          <p:nvPr/>
        </p:nvSpPr>
        <p:spPr>
          <a:xfrm>
            <a:off x="4603338" y="5490648"/>
            <a:ext cx="10515600" cy="759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l"/>
            <a:r>
              <a:rPr lang="ru-RU" sz="2000" b="1" dirty="0">
                <a:solidFill>
                  <a:schemeClr val="tx2"/>
                </a:solidFill>
                <a:cs typeface="Arial" panose="020B0604020202020204" pitchFamily="34" charset="0"/>
              </a:rPr>
              <a:t>Набрано 23 пациента</a:t>
            </a:r>
            <a:endParaRPr lang="it-IT" sz="2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1798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262746" y="1668843"/>
            <a:ext cx="1612106" cy="4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en-US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172 </a:t>
            </a:r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пациента</a:t>
            </a:r>
            <a:r>
              <a:rPr lang="en-US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с КИК</a:t>
            </a:r>
            <a:endParaRPr lang="en-US" sz="16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600" dirty="0">
                <a:solidFill>
                  <a:schemeClr val="tx2"/>
                </a:solidFill>
                <a:latin typeface="Georgia" panose="02040502050405020303" pitchFamily="18" charset="0"/>
              </a:rPr>
              <a:t>4 центра в Тоскане</a:t>
            </a:r>
            <a:endParaRPr lang="en-US" sz="1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028950" y="4005304"/>
            <a:ext cx="1817597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it-IT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 86 </a:t>
            </a:r>
            <a:r>
              <a:rPr lang="it-IT" sz="1600" dirty="0">
                <a:solidFill>
                  <a:schemeClr val="tx2"/>
                </a:solidFill>
                <a:latin typeface="Georgia" panose="02040502050405020303" pitchFamily="18" charset="0"/>
              </a:rPr>
              <a:t>Magic </a:t>
            </a:r>
            <a:r>
              <a:rPr lang="it-IT" sz="1600" dirty="0" err="1">
                <a:solidFill>
                  <a:schemeClr val="tx2"/>
                </a:solidFill>
                <a:latin typeface="Georgia" panose="02040502050405020303" pitchFamily="18" charset="0"/>
              </a:rPr>
              <a:t>Touch</a:t>
            </a:r>
            <a:r>
              <a:rPr lang="it-IT" sz="1600" dirty="0">
                <a:solidFill>
                  <a:schemeClr val="tx2"/>
                </a:solidFill>
                <a:latin typeface="Georgia" panose="02040502050405020303" pitchFamily="18" charset="0"/>
              </a:rPr>
              <a:t> PTA</a:t>
            </a:r>
            <a:endParaRPr lang="en-US" sz="1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278933" y="3982982"/>
            <a:ext cx="1540417" cy="37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en-US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 86 </a:t>
            </a:r>
            <a:r>
              <a:rPr lang="en-US" sz="1600" dirty="0" err="1">
                <a:solidFill>
                  <a:schemeClr val="tx2"/>
                </a:solidFill>
                <a:latin typeface="Georgia" panose="02040502050405020303" pitchFamily="18" charset="0"/>
              </a:rPr>
              <a:t>Litos</a:t>
            </a:r>
            <a:endParaRPr lang="en-US" sz="1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245023" y="5467119"/>
            <a:ext cx="1612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6-месячная ангиография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974623" y="4683345"/>
            <a:ext cx="2300431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Аспирин + </a:t>
            </a:r>
            <a:r>
              <a:rPr lang="ru-RU" sz="12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Клопидогрель</a:t>
            </a:r>
            <a:r>
              <a:rPr lang="en-US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</a:p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en-US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</a:rPr>
              <a:t>3 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месяца</a:t>
            </a:r>
            <a:endParaRPr lang="en-US" sz="1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58877" y="6170401"/>
            <a:ext cx="2236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12-месячное дуплексное и клиническое наблюдение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Diamond 33"/>
          <p:cNvSpPr>
            <a:spLocks noChangeArrowheads="1"/>
          </p:cNvSpPr>
          <p:nvPr/>
        </p:nvSpPr>
        <p:spPr bwMode="auto">
          <a:xfrm>
            <a:off x="5044026" y="3914392"/>
            <a:ext cx="2068056" cy="726082"/>
          </a:xfrm>
          <a:prstGeom prst="diamond">
            <a:avLst/>
          </a:prstGeom>
          <a:solidFill>
            <a:srgbClr val="9DC3E6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chemeClr val="tx2"/>
                </a:solidFill>
                <a:latin typeface="Georgia" panose="02040502050405020303" pitchFamily="18" charset="0"/>
              </a:rPr>
              <a:t>произвольно </a:t>
            </a:r>
            <a:endParaRPr lang="ru-RU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dirty="0">
                <a:solidFill>
                  <a:schemeClr val="tx2"/>
                </a:solidFill>
                <a:latin typeface="Georgia" panose="02040502050405020303" pitchFamily="18" charset="0"/>
              </a:rPr>
              <a:t>(1:1)</a:t>
            </a:r>
            <a:endParaRPr lang="en-US" sz="12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929323" y="2809973"/>
            <a:ext cx="2297463" cy="40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Оптимальный результат </a:t>
            </a:r>
          </a:p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6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ангиопластики</a:t>
            </a:r>
            <a:endParaRPr lang="ru-RU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ts val="75"/>
              </a:spcBef>
              <a:spcAft>
                <a:spcPts val="75"/>
              </a:spcAft>
              <a:defRPr/>
            </a:pPr>
            <a:r>
              <a:rPr lang="ru-RU" sz="16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евус</a:t>
            </a:r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 + ангио</a:t>
            </a:r>
            <a:endParaRPr lang="en-US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180304" y="1397468"/>
            <a:ext cx="3786481" cy="2447248"/>
          </a:xfrm>
          <a:prstGeom prst="roundRect">
            <a:avLst/>
          </a:prstGeom>
          <a:solidFill>
            <a:srgbClr val="FFFFFF">
              <a:alpha val="2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7763098" y="1336236"/>
            <a:ext cx="4095528" cy="2447248"/>
          </a:xfrm>
          <a:prstGeom prst="roundRect">
            <a:avLst/>
          </a:prstGeom>
          <a:solidFill>
            <a:srgbClr val="FFFFFF">
              <a:alpha val="23137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1334910"/>
            <a:ext cx="3966785" cy="279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ts val="450"/>
              </a:spcBef>
              <a:spcAft>
                <a:spcPts val="150"/>
              </a:spcAft>
              <a:defRPr/>
            </a:pP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ts val="450"/>
              </a:spcBef>
              <a:spcAft>
                <a:spcPts val="15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Ключевые исключения</a:t>
            </a: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Аллергия на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паклитаксел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 или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сиролимус</a:t>
            </a:r>
            <a:endParaRPr lang="ru-RU" sz="12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Противопоказания к комбинированному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антиагрегантному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 лечению</a:t>
            </a: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Ожидаемая продолжительность жизни &lt;1 года</a:t>
            </a: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Отсутствие согласия</a:t>
            </a: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Необходимость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ангиопластики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БТА</a:t>
            </a:r>
            <a:endParaRPr lang="en-US" sz="1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409759" y="1334910"/>
            <a:ext cx="4448867" cy="250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ts val="150"/>
              </a:spcBef>
              <a:spcAft>
                <a:spcPts val="150"/>
              </a:spcAft>
              <a:defRPr/>
            </a:pP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eaLnBrk="0" fontAlgn="base" hangingPunct="0">
              <a:spcBef>
                <a:spcPts val="150"/>
              </a:spcBef>
              <a:spcAft>
                <a:spcPts val="15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Ключевые включения</a:t>
            </a: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en-US" sz="1200" dirty="0">
                <a:solidFill>
                  <a:schemeClr val="tx2"/>
                </a:solidFill>
                <a:latin typeface="Georgia" panose="02040502050405020303" pitchFamily="18" charset="0"/>
              </a:rPr>
              <a:t>RC 4-5-6 </a:t>
            </a:r>
            <a:endParaRPr lang="it-IT" sz="12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Стеноз/окклюзия &gt; 40 мм как минимум в 1 большеберцовом сосуде с дистальным стоком (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Каварада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 1-2a-2b)</a:t>
            </a: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Оптимальная баллонная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ангиопластика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: остаточный стеноз &lt;50% и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PSVR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 &lt;2,4</a:t>
            </a:r>
          </a:p>
          <a:p>
            <a:pPr marL="600075" lvl="1" indent="-257175" eaLnBrk="0" fontAlgn="base" hangingPunct="0">
              <a:spcBef>
                <a:spcPts val="150"/>
              </a:spcBef>
              <a:spcAft>
                <a:spcPts val="150"/>
              </a:spcAft>
              <a:buFontTx/>
              <a:buChar char="•"/>
              <a:defRPr/>
            </a:pP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Отсутствие </a:t>
            </a:r>
            <a:r>
              <a:rPr lang="ru-RU" sz="1200" dirty="0" err="1">
                <a:solidFill>
                  <a:schemeClr val="tx2"/>
                </a:solidFill>
                <a:latin typeface="Georgia" panose="02040502050405020303" pitchFamily="18" charset="0"/>
              </a:rPr>
              <a:t>диссекции</a:t>
            </a:r>
            <a:r>
              <a:rPr lang="ru-RU" sz="1200" dirty="0">
                <a:solidFill>
                  <a:schemeClr val="tx2"/>
                </a:solidFill>
                <a:latin typeface="Georgia" panose="02040502050405020303" pitchFamily="18" charset="0"/>
              </a:rPr>
              <a:t>, ограничивающей поток</a:t>
            </a:r>
            <a:endParaRPr lang="en-US" sz="1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7214612" y="5076169"/>
            <a:ext cx="3500580" cy="1615827"/>
          </a:xfrm>
          <a:prstGeom prst="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Pct val="100000"/>
              <a:defRPr/>
            </a:pPr>
            <a:r>
              <a:rPr lang="ru-RU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Первичная конечная точка</a:t>
            </a:r>
            <a:r>
              <a:rPr lang="en-US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:  </a:t>
            </a:r>
          </a:p>
          <a:p>
            <a:pPr algn="ctr" fontAlgn="base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Pct val="100000"/>
              <a:defRPr/>
            </a:pPr>
            <a:r>
              <a:rPr lang="ru-RU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6-месячное </a:t>
            </a:r>
            <a:r>
              <a:rPr lang="ru-RU" sz="14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ППП</a:t>
            </a: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 fontAlgn="base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Pct val="100000"/>
              <a:defRPr/>
            </a:pPr>
            <a:r>
              <a:rPr lang="ru-RU" sz="1400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Независимый анализ </a:t>
            </a:r>
            <a:r>
              <a:rPr lang="en-US" sz="1400" dirty="0" err="1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CoreLab</a:t>
            </a:r>
            <a:endParaRPr lang="en-US" sz="1400" dirty="0">
              <a:solidFill>
                <a:schemeClr val="tx2"/>
              </a:solidFill>
              <a:latin typeface="Georgia" panose="02040502050405020303" pitchFamily="18" charset="0"/>
              <a:cs typeface="Arial"/>
            </a:endParaRPr>
          </a:p>
          <a:p>
            <a:pPr algn="ctr" fontAlgn="base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SzPct val="100000"/>
              <a:defRPr/>
            </a:pPr>
            <a:r>
              <a:rPr lang="ru-RU" sz="1400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Граница отсутствия неполноценности или превосходства (10%), мощность 80% (1 - ß ≥0,80; α = 0,05)</a:t>
            </a:r>
            <a:endParaRPr lang="en-US" sz="1400" dirty="0">
              <a:solidFill>
                <a:schemeClr val="tx2"/>
              </a:solidFill>
              <a:latin typeface="Georgia" panose="02040502050405020303" pitchFamily="18" charset="0"/>
              <a:cs typeface="Arial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606037" y="5836114"/>
            <a:ext cx="3415189" cy="938892"/>
          </a:xfrm>
          <a:prstGeom prst="rect">
            <a:avLst/>
          </a:prstGeom>
          <a:solidFill>
            <a:srgbClr val="808080">
              <a:alpha val="30196"/>
            </a:srgbClr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defRPr/>
            </a:pPr>
            <a:r>
              <a:rPr lang="ru-RU" sz="1400" b="1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Вторичные конечные точки</a:t>
            </a:r>
            <a:r>
              <a:rPr lang="en-US" sz="1400" b="1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: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defRPr/>
            </a:pPr>
            <a:r>
              <a:rPr lang="ru-RU" sz="1400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12-месячная </a:t>
            </a:r>
            <a:r>
              <a:rPr lang="ru-RU" sz="1400" dirty="0" err="1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TLR</a:t>
            </a:r>
            <a:r>
              <a:rPr lang="ru-RU" sz="1400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; </a:t>
            </a:r>
            <a:r>
              <a:rPr lang="ru-RU" sz="1400" dirty="0" err="1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общирная</a:t>
            </a:r>
            <a:r>
              <a:rPr lang="ru-RU" sz="1400" dirty="0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 ампутация окклюзии </a:t>
            </a:r>
            <a:r>
              <a:rPr lang="ru-RU" sz="1400" dirty="0" err="1">
                <a:solidFill>
                  <a:schemeClr val="tx2"/>
                </a:solidFill>
                <a:latin typeface="Georgia" panose="02040502050405020303" pitchFamily="18" charset="0"/>
                <a:cs typeface="Arial"/>
              </a:rPr>
              <a:t>TL</a:t>
            </a:r>
            <a:endParaRPr lang="en-US" sz="1400" dirty="0">
              <a:solidFill>
                <a:schemeClr val="tx2"/>
              </a:solidFill>
              <a:latin typeface="Georgia" panose="02040502050405020303" pitchFamily="18" charset="0"/>
              <a:cs typeface="Arial"/>
            </a:endParaRPr>
          </a:p>
        </p:txBody>
      </p:sp>
      <p:sp>
        <p:nvSpPr>
          <p:cNvPr id="31" name="Freccia in giù 30"/>
          <p:cNvSpPr/>
          <p:nvPr/>
        </p:nvSpPr>
        <p:spPr>
          <a:xfrm>
            <a:off x="5870840" y="2264235"/>
            <a:ext cx="373487" cy="432114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3" name="Freccia in giù 32"/>
          <p:cNvSpPr/>
          <p:nvPr/>
        </p:nvSpPr>
        <p:spPr>
          <a:xfrm>
            <a:off x="5902432" y="3378416"/>
            <a:ext cx="373487" cy="432114"/>
          </a:xfrm>
          <a:prstGeom prst="downArrow">
            <a:avLst/>
          </a:prstGeom>
          <a:solidFill>
            <a:srgbClr val="2E75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Freccia in giù 33"/>
          <p:cNvSpPr/>
          <p:nvPr/>
        </p:nvSpPr>
        <p:spPr>
          <a:xfrm>
            <a:off x="5891310" y="5213141"/>
            <a:ext cx="373487" cy="348123"/>
          </a:xfrm>
          <a:prstGeom prst="downArrow">
            <a:avLst/>
          </a:prstGeom>
          <a:solidFill>
            <a:srgbClr val="2E75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Freccia in giù 34"/>
          <p:cNvSpPr/>
          <p:nvPr/>
        </p:nvSpPr>
        <p:spPr>
          <a:xfrm>
            <a:off x="5880620" y="5901837"/>
            <a:ext cx="373487" cy="348123"/>
          </a:xfrm>
          <a:prstGeom prst="downArrow">
            <a:avLst/>
          </a:prstGeom>
          <a:solidFill>
            <a:srgbClr val="2E75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Freccia curva 31"/>
          <p:cNvSpPr/>
          <p:nvPr/>
        </p:nvSpPr>
        <p:spPr>
          <a:xfrm rot="10800000">
            <a:off x="7275054" y="4409918"/>
            <a:ext cx="631157" cy="584776"/>
          </a:xfrm>
          <a:prstGeom prst="ben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ln>
                <a:solidFill>
                  <a:schemeClr val="bg1"/>
                </a:solidFill>
              </a:ln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Freccia curva 36"/>
          <p:cNvSpPr/>
          <p:nvPr/>
        </p:nvSpPr>
        <p:spPr>
          <a:xfrm rot="10800000" flipH="1">
            <a:off x="4350229" y="4408147"/>
            <a:ext cx="631157" cy="584776"/>
          </a:xfrm>
          <a:prstGeom prst="ben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ln>
                <a:solidFill>
                  <a:schemeClr val="bg1"/>
                </a:solidFill>
              </a:ln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724778" y="3946040"/>
            <a:ext cx="2332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Баллон с 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ПАКЛИТАКСЕЛЕМ</a:t>
            </a:r>
          </a:p>
          <a:p>
            <a:pPr algn="ctr"/>
            <a:r>
              <a:rPr lang="it-IT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(Acotec Ltd)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848425" y="3880499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Баллон с 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СИРОЛИМУСОМ</a:t>
            </a:r>
            <a:endParaRPr lang="it-IT" sz="16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it-IT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(</a:t>
            </a:r>
            <a:r>
              <a:rPr lang="it-IT" sz="16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Concept</a:t>
            </a:r>
            <a:r>
              <a:rPr lang="it-IT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it-IT" sz="1600" b="1" dirty="0" err="1">
                <a:solidFill>
                  <a:schemeClr val="tx2"/>
                </a:solidFill>
                <a:latin typeface="Georgia" panose="02040502050405020303" pitchFamily="18" charset="0"/>
              </a:rPr>
              <a:t>Medical</a:t>
            </a:r>
            <a:r>
              <a:rPr lang="it-IT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7" name="Freccia destra 6"/>
          <p:cNvSpPr/>
          <p:nvPr/>
        </p:nvSpPr>
        <p:spPr>
          <a:xfrm>
            <a:off x="6638296" y="5703868"/>
            <a:ext cx="458918" cy="960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Freccia sinistra 7"/>
          <p:cNvSpPr/>
          <p:nvPr/>
        </p:nvSpPr>
        <p:spPr>
          <a:xfrm>
            <a:off x="5173177" y="6419683"/>
            <a:ext cx="234796" cy="10671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B2C763A-42AE-3E48-AEEF-6A8D5CB33FE8}"/>
              </a:ext>
            </a:extLst>
          </p:cNvPr>
          <p:cNvSpPr txBox="1">
            <a:spLocks/>
          </p:cNvSpPr>
          <p:nvPr/>
        </p:nvSpPr>
        <p:spPr>
          <a:xfrm>
            <a:off x="240648" y="552499"/>
            <a:ext cx="3726137" cy="7591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l"/>
            <a:r>
              <a:rPr lang="ru-RU" sz="3600" b="1" dirty="0">
                <a:cs typeface="Arial" panose="020B0604020202020204" pitchFamily="34" charset="0"/>
              </a:rPr>
              <a:t>Дизайн исследования</a:t>
            </a:r>
            <a:endParaRPr lang="it-IT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37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9568-BE1A-4593-91DD-BECE9837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Исследование </a:t>
            </a:r>
            <a:r>
              <a:rPr lang="it-IT" dirty="0">
                <a:solidFill>
                  <a:schemeClr val="tx1"/>
                </a:solidFill>
              </a:rPr>
              <a:t>MATSA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FDEF7-65F8-C546-A4F4-C725FD1EF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59645"/>
          </a:xfr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Многоцентровое </a:t>
            </a:r>
            <a:r>
              <a:rPr lang="ru-RU" dirty="0" err="1"/>
              <a:t>проспективное</a:t>
            </a:r>
            <a:r>
              <a:rPr lang="ru-RU" dirty="0"/>
              <a:t> исследование с одной группой для оценки эффективности и безопасности лечения </a:t>
            </a:r>
            <a:r>
              <a:rPr lang="ru-RU" dirty="0" err="1"/>
              <a:t>окклюзионных</a:t>
            </a:r>
            <a:r>
              <a:rPr lang="ru-RU" dirty="0"/>
              <a:t> заболеваний артерий </a:t>
            </a:r>
            <a:r>
              <a:rPr lang="ru-RU" dirty="0" err="1"/>
              <a:t>бедренно</a:t>
            </a:r>
            <a:r>
              <a:rPr lang="ru-RU" dirty="0"/>
              <a:t>-подколенной кости с помощью баллонного катетера для </a:t>
            </a:r>
            <a:r>
              <a:rPr lang="ru-RU" dirty="0" err="1"/>
              <a:t>ангиопластики</a:t>
            </a:r>
            <a:r>
              <a:rPr lang="ru-RU" dirty="0"/>
              <a:t> с покрытием </a:t>
            </a:r>
            <a:r>
              <a:rPr lang="ru-RU" dirty="0" err="1"/>
              <a:t>MAgic</a:t>
            </a:r>
            <a:r>
              <a:rPr lang="ru-RU" dirty="0"/>
              <a:t> </a:t>
            </a:r>
            <a:r>
              <a:rPr lang="ru-RU" dirty="0" err="1"/>
              <a:t>Touch</a:t>
            </a:r>
            <a:r>
              <a:rPr lang="ru-RU" dirty="0"/>
              <a:t> </a:t>
            </a:r>
            <a:r>
              <a:rPr lang="ru-RU" dirty="0" err="1"/>
              <a:t>PTA</a:t>
            </a:r>
            <a:r>
              <a:rPr lang="ru-RU" dirty="0"/>
              <a:t> </a:t>
            </a:r>
            <a:r>
              <a:rPr lang="ru-RU" dirty="0" err="1"/>
              <a:t>Sirolimus</a:t>
            </a:r>
            <a:r>
              <a:rPr lang="ru-RU" dirty="0"/>
              <a:t> компании </a:t>
            </a:r>
            <a:r>
              <a:rPr lang="ru-RU" dirty="0" err="1"/>
              <a:t>Concept</a:t>
            </a:r>
            <a:r>
              <a:rPr lang="ru-RU" dirty="0"/>
              <a:t> </a:t>
            </a:r>
            <a:r>
              <a:rPr lang="ru-RU" dirty="0" err="1"/>
              <a:t>Medical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145650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7868B-5F57-4979-B5BF-1ACB0B7B4B49}"/>
              </a:ext>
            </a:extLst>
          </p:cNvPr>
          <p:cNvSpPr/>
          <p:nvPr/>
        </p:nvSpPr>
        <p:spPr>
          <a:xfrm>
            <a:off x="326602" y="4851758"/>
            <a:ext cx="291127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Доктор Марк </a:t>
            </a:r>
            <a:r>
              <a:rPr lang="ru-RU" b="1" dirty="0" err="1">
                <a:latin typeface="Georgia" panose="02040502050405020303" pitchFamily="18" charset="0"/>
              </a:rPr>
              <a:t>Сирвент</a:t>
            </a:r>
            <a:endParaRPr lang="en-US" b="1" dirty="0">
              <a:latin typeface="Georgia" panose="02040502050405020303" pitchFamily="18" charset="0"/>
            </a:endParaRPr>
          </a:p>
          <a:p>
            <a:r>
              <a:rPr lang="ru-RU" sz="1600" dirty="0">
                <a:latin typeface="Georgia" panose="02040502050405020303" pitchFamily="18" charset="0"/>
              </a:rPr>
              <a:t>Немецкая университетская больница Триас-и-</a:t>
            </a:r>
            <a:r>
              <a:rPr lang="ru-RU" sz="1600" dirty="0" err="1">
                <a:latin typeface="Georgia" panose="02040502050405020303" pitchFamily="18" charset="0"/>
              </a:rPr>
              <a:t>Пужоль</a:t>
            </a:r>
            <a:endParaRPr lang="ru-RU" sz="1600" dirty="0">
              <a:latin typeface="Georgia" panose="02040502050405020303" pitchFamily="18" charset="0"/>
            </a:endParaRPr>
          </a:p>
          <a:p>
            <a:r>
              <a:rPr lang="ru-RU" sz="1600" dirty="0" err="1">
                <a:latin typeface="Georgia" panose="02040502050405020303" pitchFamily="18" charset="0"/>
              </a:rPr>
              <a:t>Бадалона</a:t>
            </a:r>
            <a:r>
              <a:rPr lang="ru-RU" sz="1600" dirty="0">
                <a:latin typeface="Georgia" panose="02040502050405020303" pitchFamily="18" charset="0"/>
              </a:rPr>
              <a:t>, Барселона, Испания</a:t>
            </a:r>
            <a:endParaRPr lang="it-IT" sz="1600" dirty="0">
              <a:latin typeface="Georgia" panose="02040502050405020303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403D8D4-B0E7-5247-8700-AC43202C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1" y="350939"/>
            <a:ext cx="7718425" cy="865165"/>
          </a:xfrm>
        </p:spPr>
        <p:txBody>
          <a:bodyPr/>
          <a:lstStyle/>
          <a:p>
            <a:r>
              <a:rPr lang="ru-RU" dirty="0"/>
              <a:t>Исследование </a:t>
            </a:r>
            <a:r>
              <a:rPr lang="it-IT" dirty="0"/>
              <a:t>MATSA</a:t>
            </a:r>
            <a:endParaRPr lang="en-IN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9CFF1D1-2A80-6B41-B66A-2E4FE0BC3FAB}"/>
              </a:ext>
            </a:extLst>
          </p:cNvPr>
          <p:cNvSpPr txBox="1">
            <a:spLocks/>
          </p:cNvSpPr>
          <p:nvPr/>
        </p:nvSpPr>
        <p:spPr>
          <a:xfrm>
            <a:off x="3537074" y="1610682"/>
            <a:ext cx="7740157" cy="52773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dirty="0">
                <a:solidFill>
                  <a:srgbClr val="FF0000"/>
                </a:solidFill>
              </a:rPr>
              <a:t>Цель исследования</a:t>
            </a:r>
            <a:r>
              <a:rPr lang="en-US" sz="1700" dirty="0">
                <a:solidFill>
                  <a:srgbClr val="FF0000"/>
                </a:solidFill>
              </a:rPr>
              <a:t>: </a:t>
            </a:r>
            <a:r>
              <a:rPr lang="ru-RU" sz="1700" dirty="0"/>
              <a:t>целью данного клинического исследования является оценка безопасности и эффективности баллонной </a:t>
            </a:r>
            <a:r>
              <a:rPr lang="ru-RU" sz="1700" dirty="0" err="1"/>
              <a:t>ангиопластики</a:t>
            </a:r>
            <a:r>
              <a:rPr lang="ru-RU" sz="1700" dirty="0"/>
              <a:t> </a:t>
            </a:r>
            <a:r>
              <a:rPr lang="ru-RU" sz="1700" dirty="0" err="1"/>
              <a:t>Magic</a:t>
            </a:r>
            <a:r>
              <a:rPr lang="ru-RU" sz="1700" dirty="0"/>
              <a:t> </a:t>
            </a:r>
            <a:r>
              <a:rPr lang="ru-RU" sz="1700" dirty="0" err="1"/>
              <a:t>Touch</a:t>
            </a:r>
            <a:r>
              <a:rPr lang="ru-RU" sz="1700" dirty="0"/>
              <a:t> </a:t>
            </a:r>
            <a:r>
              <a:rPr lang="ru-RU" sz="1700" dirty="0" err="1"/>
              <a:t>PTA</a:t>
            </a:r>
            <a:r>
              <a:rPr lang="ru-RU" sz="1700" dirty="0"/>
              <a:t> </a:t>
            </a:r>
            <a:r>
              <a:rPr lang="ru-RU" sz="1700" dirty="0" err="1"/>
              <a:t>Sirolimus</a:t>
            </a:r>
            <a:r>
              <a:rPr lang="ru-RU" sz="1700" dirty="0"/>
              <a:t> для лечения </a:t>
            </a:r>
            <a:r>
              <a:rPr lang="ru-RU" sz="1700" dirty="0" err="1"/>
              <a:t>бедренно</a:t>
            </a:r>
            <a:r>
              <a:rPr lang="ru-RU" sz="1700" dirty="0"/>
              <a:t>-подколенных поражений у пациентов с </a:t>
            </a:r>
            <a:r>
              <a:rPr lang="ru-RU" sz="1700" dirty="0" err="1"/>
              <a:t>ЗПА</a:t>
            </a:r>
            <a:r>
              <a:rPr lang="it-IT" sz="1700" dirty="0"/>
              <a:t> </a:t>
            </a:r>
            <a:endParaRPr lang="en-US" sz="1700" dirty="0"/>
          </a:p>
          <a:p>
            <a:r>
              <a:rPr lang="ru-RU" sz="1700" dirty="0">
                <a:solidFill>
                  <a:srgbClr val="FF0000"/>
                </a:solidFill>
              </a:rPr>
              <a:t>Дизайн исследования</a:t>
            </a:r>
            <a:r>
              <a:rPr lang="en-US" sz="1700" dirty="0">
                <a:solidFill>
                  <a:srgbClr val="FFFF00"/>
                </a:solidFill>
              </a:rPr>
              <a:t>: </a:t>
            </a:r>
            <a:r>
              <a:rPr lang="ru-RU" sz="1700" dirty="0" err="1"/>
              <a:t>проспективное</a:t>
            </a:r>
            <a:r>
              <a:rPr lang="ru-RU" sz="1700" dirty="0"/>
              <a:t>, </a:t>
            </a:r>
            <a:r>
              <a:rPr lang="ru-RU" sz="1700" dirty="0" err="1"/>
              <a:t>одноранговое</a:t>
            </a:r>
            <a:r>
              <a:rPr lang="ru-RU" sz="1700" dirty="0"/>
              <a:t>, многоцентровое, инициированное врачом клиническое исследование</a:t>
            </a:r>
            <a:r>
              <a:rPr lang="en-US" sz="1700" dirty="0"/>
              <a:t> </a:t>
            </a:r>
            <a:endParaRPr lang="en-US" sz="17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FF0000"/>
                </a:solidFill>
              </a:rPr>
              <a:t>Конечная точка эффективности</a:t>
            </a:r>
            <a:r>
              <a:rPr lang="en-US" sz="1700" dirty="0">
                <a:solidFill>
                  <a:srgbClr val="FF0000"/>
                </a:solidFill>
              </a:rPr>
              <a:t> – </a:t>
            </a:r>
            <a:r>
              <a:rPr lang="ru-RU" sz="1700" dirty="0"/>
              <a:t>первичная проходимость через 12 месяцев</a:t>
            </a:r>
            <a:r>
              <a:rPr lang="en-US" sz="1700" dirty="0"/>
              <a:t> </a:t>
            </a:r>
            <a:endParaRPr lang="x-none" sz="17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700" dirty="0"/>
              <a:t>Число пациентов с первичной проходимостью, определяемой как отсутствие </a:t>
            </a:r>
            <a:r>
              <a:rPr lang="ru-RU" sz="1700" dirty="0" err="1"/>
              <a:t>рестеноза</a:t>
            </a:r>
            <a:r>
              <a:rPr lang="ru-RU" sz="1700" dirty="0"/>
              <a:t> &gt; 50%, на что указывает независимо подтвержденное дуплексное ультразвуковое соотношение пиковой систолической скорости (</a:t>
            </a:r>
            <a:r>
              <a:rPr lang="ru-RU" sz="1700" dirty="0" err="1"/>
              <a:t>PSVR</a:t>
            </a:r>
            <a:r>
              <a:rPr lang="ru-RU" sz="1700" dirty="0"/>
              <a:t>) &lt; 2,5 в целевом сосуде без повторного вмешательства</a:t>
            </a:r>
            <a:r>
              <a:rPr lang="en-US" sz="1700" dirty="0"/>
              <a:t>.</a:t>
            </a:r>
            <a:endParaRPr lang="en-US" sz="17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rgbClr val="FF0000"/>
                </a:solidFill>
              </a:rPr>
              <a:t>Конечная точка безопасности </a:t>
            </a:r>
            <a:r>
              <a:rPr lang="en-US" sz="1700" dirty="0">
                <a:solidFill>
                  <a:srgbClr val="FF0000"/>
                </a:solidFill>
              </a:rPr>
              <a:t>– </a:t>
            </a:r>
            <a:r>
              <a:rPr lang="ru-RU" sz="1700" dirty="0"/>
              <a:t>отсутствие смерти, связанной с изделием и процедурой, в течение 30 дней после процедуры и отсутствие </a:t>
            </a:r>
            <a:r>
              <a:rPr lang="fr-FR" sz="1700" dirty="0"/>
              <a:t>MAE</a:t>
            </a:r>
            <a:r>
              <a:rPr lang="ru-RU" sz="1700" dirty="0"/>
              <a:t> (</a:t>
            </a:r>
            <a:r>
              <a:rPr lang="ru-RU" sz="1700" dirty="0" err="1"/>
              <a:t>MACE</a:t>
            </a:r>
            <a:r>
              <a:rPr lang="ru-RU" sz="1700" dirty="0"/>
              <a:t> и </a:t>
            </a:r>
            <a:r>
              <a:rPr lang="ru-RU" sz="1700" dirty="0" err="1"/>
              <a:t>MALE</a:t>
            </a:r>
            <a:r>
              <a:rPr lang="ru-RU" sz="1700" dirty="0"/>
              <a:t>) в течение 12 месяцев после процедуры.</a:t>
            </a:r>
            <a:endParaRPr lang="x-none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C1895-8EC1-F84D-AE12-8D597118B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1" y="1543440"/>
            <a:ext cx="3062523" cy="28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1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7868B-5F57-4979-B5BF-1ACB0B7B4B49}"/>
              </a:ext>
            </a:extLst>
          </p:cNvPr>
          <p:cNvSpPr/>
          <p:nvPr/>
        </p:nvSpPr>
        <p:spPr>
          <a:xfrm>
            <a:off x="326602" y="4851758"/>
            <a:ext cx="30625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Доктор Марк </a:t>
            </a:r>
            <a:r>
              <a:rPr lang="ru-RU" b="1" dirty="0" err="1">
                <a:latin typeface="Georgia" panose="02040502050405020303" pitchFamily="18" charset="0"/>
              </a:rPr>
              <a:t>Сирвент</a:t>
            </a:r>
            <a:endParaRPr lang="en-US" b="1" dirty="0">
              <a:latin typeface="Georgia" panose="02040502050405020303" pitchFamily="18" charset="0"/>
            </a:endParaRPr>
          </a:p>
          <a:p>
            <a:r>
              <a:rPr lang="ru-RU" dirty="0">
                <a:latin typeface="Georgia" panose="02040502050405020303" pitchFamily="18" charset="0"/>
              </a:rPr>
              <a:t>Немецкая университетская больница Триас-и-</a:t>
            </a:r>
            <a:r>
              <a:rPr lang="ru-RU" dirty="0" err="1">
                <a:latin typeface="Georgia" panose="02040502050405020303" pitchFamily="18" charset="0"/>
              </a:rPr>
              <a:t>Пужоль</a:t>
            </a:r>
            <a:endParaRPr lang="ru-RU" dirty="0">
              <a:latin typeface="Georgia" panose="02040502050405020303" pitchFamily="18" charset="0"/>
            </a:endParaRPr>
          </a:p>
          <a:p>
            <a:r>
              <a:rPr lang="ru-RU" dirty="0" err="1">
                <a:latin typeface="Georgia" panose="02040502050405020303" pitchFamily="18" charset="0"/>
              </a:rPr>
              <a:t>Бадалона</a:t>
            </a:r>
            <a:r>
              <a:rPr lang="ru-RU" dirty="0">
                <a:latin typeface="Georgia" panose="02040502050405020303" pitchFamily="18" charset="0"/>
              </a:rPr>
              <a:t>, Барселона, Испания</a:t>
            </a:r>
            <a:endParaRPr lang="it-IT" dirty="0">
              <a:latin typeface="Georgia" panose="02040502050405020303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403D8D4-B0E7-5247-8700-AC43202C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1" y="350939"/>
            <a:ext cx="7718425" cy="865165"/>
          </a:xfrm>
        </p:spPr>
        <p:txBody>
          <a:bodyPr/>
          <a:lstStyle/>
          <a:p>
            <a:r>
              <a:rPr lang="ru-RU" dirty="0"/>
              <a:t>Исследование </a:t>
            </a:r>
            <a:r>
              <a:rPr lang="it-IT" dirty="0"/>
              <a:t>MATSA</a:t>
            </a:r>
            <a:endParaRPr lang="en-IN" dirty="0"/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9CFF1D1-2A80-6B41-B66A-2E4FE0BC3FAB}"/>
              </a:ext>
            </a:extLst>
          </p:cNvPr>
          <p:cNvSpPr txBox="1">
            <a:spLocks/>
          </p:cNvSpPr>
          <p:nvPr/>
        </p:nvSpPr>
        <p:spPr>
          <a:xfrm>
            <a:off x="3836012" y="1618596"/>
            <a:ext cx="7740157" cy="47342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 </a:t>
            </a:r>
            <a:r>
              <a:rPr lang="ru-RU" sz="2000" b="1" dirty="0"/>
              <a:t>Основные нежелательные клинические явления</a:t>
            </a:r>
            <a:r>
              <a:rPr lang="en-US" sz="2000" b="1" dirty="0"/>
              <a:t> (MACE)</a:t>
            </a:r>
            <a:endParaRPr lang="x-none" sz="2000" dirty="0"/>
          </a:p>
          <a:p>
            <a:pPr marL="0" indent="0">
              <a:buNone/>
            </a:pPr>
            <a:r>
              <a:rPr lang="ru-RU" sz="2000" dirty="0"/>
              <a:t>Смерть</a:t>
            </a:r>
            <a:endParaRPr lang="x-none" sz="2000" dirty="0"/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ru-RU" sz="2000" dirty="0"/>
              <a:t>Инфаркт миокарда</a:t>
            </a:r>
            <a:endParaRPr lang="x-none" sz="2000" dirty="0"/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ru-RU" sz="2000" dirty="0"/>
              <a:t>Инсульт</a:t>
            </a:r>
            <a:endParaRPr lang="x-none" sz="2000" dirty="0"/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ru-RU" sz="2000" dirty="0"/>
              <a:t>Осложнение кровотечения, требующее переливания крови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ru-RU" sz="1800" dirty="0"/>
              <a:t>Отсутствие серьезных нежелательных явлений со стороны конечностей (</a:t>
            </a:r>
            <a:r>
              <a:rPr lang="ru-RU" sz="1800" dirty="0" err="1"/>
              <a:t>MALE</a:t>
            </a:r>
            <a:r>
              <a:rPr lang="ru-RU" sz="1800" dirty="0"/>
              <a:t>), определяемых как отсутствие ампутации целевой конечности выше голеностопного сустава или серьезного повторного вмешательства в целевое поражение (-я) (например, новый шунтирующий протез, ревизия межпозвоночного трансплантата, </a:t>
            </a:r>
            <a:r>
              <a:rPr lang="ru-RU" sz="1800" dirty="0" err="1"/>
              <a:t>тромбэктомия</a:t>
            </a:r>
            <a:r>
              <a:rPr lang="ru-RU" sz="1800" dirty="0"/>
              <a:t> / </a:t>
            </a:r>
            <a:r>
              <a:rPr lang="ru-RU" sz="1800" dirty="0" err="1"/>
              <a:t>тромболизис</a:t>
            </a:r>
            <a:r>
              <a:rPr lang="ru-RU" sz="1800" dirty="0"/>
              <a:t>, </a:t>
            </a:r>
            <a:r>
              <a:rPr lang="ru-RU" sz="1800" dirty="0" err="1"/>
              <a:t>эндоваскулярное</a:t>
            </a:r>
            <a:r>
              <a:rPr lang="ru-RU" sz="1800" dirty="0"/>
              <a:t> вмешательство повторное вмешательство…).</a:t>
            </a:r>
            <a:endParaRPr lang="x-none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C1895-8EC1-F84D-AE12-8D597118B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1" y="1543440"/>
            <a:ext cx="3062523" cy="285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293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9568-BE1A-4593-91DD-BECE9837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tx2"/>
                </a:solidFill>
              </a:rPr>
              <a:t>SirPAD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D5B9-631D-43B3-8FB6-B60A4073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7907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Основные нежелательные явления со стороны конечностей у пациентов с поражением </a:t>
            </a:r>
            <a:r>
              <a:rPr lang="ru-RU" dirty="0" err="1">
                <a:solidFill>
                  <a:schemeClr val="tx2"/>
                </a:solidFill>
              </a:rPr>
              <a:t>бедренно</a:t>
            </a:r>
            <a:r>
              <a:rPr lang="ru-RU" dirty="0">
                <a:solidFill>
                  <a:schemeClr val="tx2"/>
                </a:solidFill>
              </a:rPr>
              <a:t>-подколенной артерии и периферических артерий ниже колена, получавших баллон с </a:t>
            </a:r>
            <a:r>
              <a:rPr lang="ru-RU" dirty="0" err="1">
                <a:solidFill>
                  <a:schemeClr val="tx2"/>
                </a:solidFill>
              </a:rPr>
              <a:t>сиролимусом</a:t>
            </a:r>
            <a:r>
              <a:rPr lang="ru-RU" dirty="0">
                <a:solidFill>
                  <a:schemeClr val="tx2"/>
                </a:solidFill>
              </a:rPr>
              <a:t> или стандартную баллонную </a:t>
            </a:r>
            <a:r>
              <a:rPr lang="ru-RU" dirty="0" err="1">
                <a:solidFill>
                  <a:schemeClr val="tx2"/>
                </a:solidFill>
              </a:rPr>
              <a:t>ангиопластику</a:t>
            </a:r>
            <a:r>
              <a:rPr lang="ru-RU" dirty="0">
                <a:solidFill>
                  <a:schemeClr val="tx2"/>
                </a:solidFill>
              </a:rPr>
              <a:t> без покрытия.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5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67200" y="1665019"/>
            <a:ext cx="7315200" cy="4108537"/>
          </a:xfrm>
        </p:spPr>
        <p:txBody>
          <a:bodyPr>
            <a:normAutofit fontScale="77500" lnSpcReduction="20000"/>
          </a:bodyPr>
          <a:lstStyle/>
          <a:p>
            <a:pPr marL="380990" indent="-380990" algn="l">
              <a:lnSpc>
                <a:spcPct val="120000"/>
              </a:lnSpc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</a:rPr>
              <a:t>Цель исследования: оценить, не уступает ли использование баллонных катетеров, покрытых </a:t>
            </a:r>
            <a:r>
              <a:rPr lang="ru-RU" sz="2000" dirty="0" err="1">
                <a:solidFill>
                  <a:schemeClr val="tx2"/>
                </a:solidFill>
              </a:rPr>
              <a:t>сиролимусом</a:t>
            </a:r>
            <a:r>
              <a:rPr lang="ru-RU" sz="2000" dirty="0">
                <a:solidFill>
                  <a:schemeClr val="tx2"/>
                </a:solidFill>
              </a:rPr>
              <a:t>, баллонных катетеров без покрытия при инфра-паховой </a:t>
            </a:r>
            <a:r>
              <a:rPr lang="ru-RU" sz="2000" dirty="0" err="1">
                <a:solidFill>
                  <a:schemeClr val="tx2"/>
                </a:solidFill>
              </a:rPr>
              <a:t>ангиопластике</a:t>
            </a:r>
            <a:r>
              <a:rPr lang="ru-RU" sz="2000" dirty="0">
                <a:solidFill>
                  <a:schemeClr val="tx2"/>
                </a:solidFill>
              </a:rPr>
              <a:t> для предотвращения серьезных неблагоприятных событий на конечностях в течение одного года, включая незапланированную обширную ампутацию целевой конечности и </a:t>
            </a:r>
            <a:r>
              <a:rPr lang="ru-RU" sz="2000" dirty="0" err="1">
                <a:solidFill>
                  <a:schemeClr val="tx2"/>
                </a:solidFill>
              </a:rPr>
              <a:t>реваскуляризацию</a:t>
            </a:r>
            <a:r>
              <a:rPr lang="ru-RU" sz="2000" dirty="0">
                <a:solidFill>
                  <a:schemeClr val="tx2"/>
                </a:solidFill>
              </a:rPr>
              <a:t> целевого поражения для лечения критической ишемии конечностей в репрезентативной популяции ("всех") пациентов с </a:t>
            </a:r>
            <a:r>
              <a:rPr lang="ru-RU" sz="2000" dirty="0" err="1">
                <a:solidFill>
                  <a:schemeClr val="tx2"/>
                </a:solidFill>
              </a:rPr>
              <a:t>ЗПА</a:t>
            </a:r>
            <a:endParaRPr lang="ru-RU" sz="2000" dirty="0">
              <a:solidFill>
                <a:schemeClr val="tx2"/>
              </a:solidFill>
            </a:endParaRPr>
          </a:p>
          <a:p>
            <a:pPr marL="380990" indent="-380990" algn="l">
              <a:lnSpc>
                <a:spcPct val="120000"/>
              </a:lnSpc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</a:rPr>
              <a:t>Дизайн исследования: </a:t>
            </a:r>
            <a:r>
              <a:rPr lang="ru-RU" sz="2000" dirty="0" err="1">
                <a:solidFill>
                  <a:schemeClr val="tx2"/>
                </a:solidFill>
              </a:rPr>
              <a:t>РКИ</a:t>
            </a:r>
            <a:r>
              <a:rPr lang="ru-RU" sz="2000" dirty="0">
                <a:solidFill>
                  <a:schemeClr val="tx2"/>
                </a:solidFill>
              </a:rPr>
              <a:t>, все желающие, единый центр</a:t>
            </a:r>
          </a:p>
          <a:p>
            <a:pPr marL="380990" indent="-380990" algn="l">
              <a:lnSpc>
                <a:spcPct val="120000"/>
              </a:lnSpc>
              <a:buBlip>
                <a:blip r:embed="rId3"/>
              </a:buBlip>
            </a:pPr>
            <a:r>
              <a:rPr lang="ru-RU" sz="2000" dirty="0">
                <a:solidFill>
                  <a:schemeClr val="tx2"/>
                </a:solidFill>
              </a:rPr>
              <a:t>Популяция исследования: 1200 пациентов (600 на группу исследования) позволяют продемонстрировать не меньшую эффективность группы вмешательства с мощностью 80% и уровнем ошибок I типа α = 2,5% в одностороннем порядке. Предполагая, что процент выбывания составляет около 5%, в исследовании будет </a:t>
            </a:r>
            <a:r>
              <a:rPr lang="ru-RU" sz="2000" dirty="0" err="1">
                <a:solidFill>
                  <a:schemeClr val="tx2"/>
                </a:solidFill>
              </a:rPr>
              <a:t>рандомизировано</a:t>
            </a:r>
            <a:r>
              <a:rPr lang="ru-RU" sz="2000" dirty="0">
                <a:solidFill>
                  <a:schemeClr val="tx2"/>
                </a:solidFill>
              </a:rPr>
              <a:t> всего 1200 пациентов.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626533" y="415596"/>
            <a:ext cx="11213744" cy="11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>
                <a:latin typeface="Georgia" panose="02040502050405020303" pitchFamily="18" charset="0"/>
              </a:rPr>
              <a:t>Дизайн исследования</a:t>
            </a:r>
            <a:endParaRPr lang="nl-NL" sz="4800" dirty="0"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9F053-FB04-F44A-8CA7-AD77E88605B2}"/>
              </a:ext>
            </a:extLst>
          </p:cNvPr>
          <p:cNvSpPr/>
          <p:nvPr/>
        </p:nvSpPr>
        <p:spPr>
          <a:xfrm>
            <a:off x="203199" y="4831703"/>
            <a:ext cx="3776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Проф. Д-р Нильс Кучер</a:t>
            </a:r>
            <a:endParaRPr lang="it-IT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fontAlgn="base"/>
            <a:r>
              <a:rPr lang="ru-RU" dirty="0" err="1">
                <a:solidFill>
                  <a:schemeClr val="tx2"/>
                </a:solidFill>
                <a:latin typeface="Georgia" panose="02040502050405020303" pitchFamily="18" charset="0"/>
              </a:rPr>
              <a:t>Цюрихский</a:t>
            </a:r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 университет</a:t>
            </a:r>
          </a:p>
          <a:p>
            <a:pPr fontAlgn="base"/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Университетская клиника Цюриха</a:t>
            </a:r>
          </a:p>
          <a:p>
            <a:pPr fontAlgn="base"/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Клиника ангиологии</a:t>
            </a:r>
            <a:endParaRPr lang="it-IT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81D6F-CF1C-6B4A-B8CD-16CE52CC2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1665019"/>
            <a:ext cx="3708400" cy="3073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FF9C20-C011-774B-8428-608588CC45C0}"/>
              </a:ext>
            </a:extLst>
          </p:cNvPr>
          <p:cNvSpPr txBox="1">
            <a:spLocks/>
          </p:cNvSpPr>
          <p:nvPr/>
        </p:nvSpPr>
        <p:spPr>
          <a:xfrm>
            <a:off x="4697530" y="5623053"/>
            <a:ext cx="10515600" cy="759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pPr algn="l"/>
            <a:r>
              <a:rPr lang="ru-RU" sz="2000" b="1" dirty="0">
                <a:solidFill>
                  <a:schemeClr val="tx2"/>
                </a:solidFill>
                <a:cs typeface="Arial" panose="020B0604020202020204" pitchFamily="34" charset="0"/>
              </a:rPr>
              <a:t>Набрано 215 пациентов</a:t>
            </a:r>
            <a:endParaRPr lang="it-IT" sz="2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169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84B6-F02A-9340-AE5A-64EF0975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07" y="182922"/>
            <a:ext cx="3351668" cy="1325563"/>
          </a:xfrm>
        </p:spPr>
        <p:txBody>
          <a:bodyPr/>
          <a:lstStyle/>
          <a:p>
            <a:r>
              <a:rPr lang="ru-RU" dirty="0"/>
              <a:t>Блок-схема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F0FF7-94FE-EF4C-B347-BD178D1A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4" y="1590095"/>
            <a:ext cx="11836037" cy="5140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301" y="2900918"/>
            <a:ext cx="1447800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dirty="0"/>
              <a:t>Информированное согласие и клинический скрининг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014" y="2980174"/>
            <a:ext cx="1097366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dirty="0"/>
              <a:t>Ангиографический скрининг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8391" y="2217658"/>
            <a:ext cx="1256029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000" b="1" dirty="0" err="1"/>
              <a:t>Эндоваскулярное</a:t>
            </a:r>
            <a:r>
              <a:rPr lang="ru-RU" sz="1000" b="1" dirty="0"/>
              <a:t> лечение с покрытием </a:t>
            </a:r>
            <a:r>
              <a:rPr lang="ru-RU" sz="1000" b="1" dirty="0" err="1"/>
              <a:t>сиролимусом</a:t>
            </a:r>
            <a:endParaRPr lang="ru-RU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5921" y="4554806"/>
            <a:ext cx="144780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rgbClr val="FF0000"/>
                </a:solidFill>
              </a:rPr>
              <a:t>Визит в офис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rgbClr val="FF0000"/>
                </a:solidFill>
              </a:rPr>
              <a:t>Скорая помощь или в больнице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rgbClr val="FF0000"/>
                </a:solidFill>
              </a:rPr>
              <a:t>Рекомендовано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8391" y="3505438"/>
            <a:ext cx="1256029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000" b="1" dirty="0" err="1"/>
              <a:t>Эндоваскулярное</a:t>
            </a:r>
            <a:r>
              <a:rPr lang="ru-RU" sz="1000" b="1" dirty="0"/>
              <a:t> лечение без покрытия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3481" y="2881536"/>
            <a:ext cx="1077772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dirty="0"/>
              <a:t>Посещение больницы (стандартное)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8711" y="2587168"/>
            <a:ext cx="1781809" cy="11499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000" dirty="0"/>
              <a:t>Посещение больницы (обычное), или телефонный контакт (пациент/родственники/лечащие врачи), онлайн-карты или данные регистрации жизнедеятельности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8101331" y="2572892"/>
            <a:ext cx="1873249" cy="11499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000" dirty="0"/>
              <a:t>Посещение больницы (обычное), или телефонный контакт (пациент/родственники/лечащие врачи), онлайн-карты или данные регистрации жизнедеятельности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97771" y="2762570"/>
            <a:ext cx="1309369" cy="84214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000" dirty="0"/>
              <a:t>Данные регистрации жизнедеятельности</a:t>
            </a:r>
            <a:r>
              <a:rPr lang="en-US" sz="1000" dirty="0"/>
              <a:t> </a:t>
            </a:r>
            <a:r>
              <a:rPr lang="ru-RU" sz="1000" dirty="0"/>
              <a:t>(смертность) и онлайн-карты (причина смерти)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628391" y="5216650"/>
            <a:ext cx="6346189" cy="10114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Первичный результат эффективности (серьезные нежелательные явления со стороны конечностей)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Не планировавшаяся ранее обширная ампутация (выше колена)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/>
              <a:t>Реваскуляризация</a:t>
            </a:r>
            <a:r>
              <a:rPr lang="ru-RU" sz="1000" dirty="0"/>
              <a:t> целевой конечности для лечения критической ишемии конечностей (</a:t>
            </a:r>
            <a:r>
              <a:rPr lang="ru-RU" sz="1000" dirty="0" err="1"/>
              <a:t>Fontaine</a:t>
            </a:r>
            <a:r>
              <a:rPr lang="ru-RU" sz="1000" dirty="0"/>
              <a:t> ≥</a:t>
            </a:r>
            <a:r>
              <a:rPr lang="ru-RU" sz="1000" dirty="0" err="1"/>
              <a:t>lll</a:t>
            </a:r>
            <a:r>
              <a:rPr lang="ru-RU" sz="1000" dirty="0"/>
              <a:t>)</a:t>
            </a:r>
          </a:p>
          <a:p>
            <a:endParaRPr lang="ru-RU" sz="1000" dirty="0"/>
          </a:p>
          <a:p>
            <a:r>
              <a:rPr lang="ru-RU" sz="1000" dirty="0"/>
              <a:t>Пациенты, родственники и лечащие врачи будут проинструктированы обращаться в центральную больницу в случае появления признаков или симптомов критической ишемии конечностей в период с 1 по 365 день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921" y="4292701"/>
            <a:ext cx="1447800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V1: </a:t>
            </a:r>
            <a:r>
              <a:rPr lang="ru-RU" sz="1000" i="1" dirty="0"/>
              <a:t>День</a:t>
            </a:r>
            <a:r>
              <a:rPr lang="en-US" sz="1000" i="1" dirty="0"/>
              <a:t> 90 </a:t>
            </a:r>
            <a:r>
              <a:rPr lang="ru-RU" sz="1000" i="1" dirty="0"/>
              <a:t>до День</a:t>
            </a:r>
            <a:r>
              <a:rPr lang="en-US" sz="1000" i="1" dirty="0"/>
              <a:t> </a:t>
            </a:r>
            <a:r>
              <a:rPr lang="ru-RU" sz="1000" i="1" dirty="0"/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4900" y="4579858"/>
            <a:ext cx="2929520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 err="1">
                <a:solidFill>
                  <a:srgbClr val="FF0000"/>
                </a:solidFill>
              </a:rPr>
              <a:t>Катетерная</a:t>
            </a:r>
            <a:r>
              <a:rPr lang="ru-RU" sz="1000" b="1" dirty="0">
                <a:solidFill>
                  <a:srgbClr val="FF0000"/>
                </a:solidFill>
              </a:rPr>
              <a:t> лаборатория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54900" y="4292701"/>
            <a:ext cx="2929520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</a:t>
            </a:r>
            <a:r>
              <a:rPr lang="ru-RU" sz="1000" b="1" i="1" dirty="0"/>
              <a:t>2</a:t>
            </a:r>
            <a:r>
              <a:rPr lang="en-US" sz="1000" b="1" i="1" dirty="0"/>
              <a:t>: </a:t>
            </a:r>
            <a:r>
              <a:rPr lang="ru-RU" sz="1000" i="1" dirty="0"/>
              <a:t>День</a:t>
            </a:r>
            <a:r>
              <a:rPr lang="en-US" sz="1000" i="1" dirty="0"/>
              <a:t> </a:t>
            </a:r>
            <a:r>
              <a:rPr lang="ru-RU" sz="1000" i="1" dirty="0"/>
              <a:t>1</a:t>
            </a:r>
            <a:endParaRPr lang="ru-RU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5014596" y="4577446"/>
            <a:ext cx="1046657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В больнице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4596" y="4290289"/>
            <a:ext cx="1046657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</a:t>
            </a:r>
            <a:r>
              <a:rPr lang="ru-RU" sz="1000" b="1" i="1" dirty="0"/>
              <a:t>3</a:t>
            </a:r>
            <a:r>
              <a:rPr lang="en-US" sz="1000" b="1" i="1" dirty="0"/>
              <a:t>: </a:t>
            </a:r>
            <a:r>
              <a:rPr lang="ru-RU" sz="1000" dirty="0"/>
              <a:t>Разряд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6170" y="4569634"/>
            <a:ext cx="178434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Административные данные; (телефонный контакт)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6170" y="4282477"/>
            <a:ext cx="178434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</a:t>
            </a:r>
            <a:r>
              <a:rPr lang="ru-RU" sz="1000" b="1" i="1" dirty="0"/>
              <a:t>4</a:t>
            </a:r>
            <a:r>
              <a:rPr lang="en-US" sz="1000" b="1" i="1" dirty="0"/>
              <a:t>: </a:t>
            </a:r>
            <a:r>
              <a:rPr lang="ru-RU" sz="1000" i="1" dirty="0"/>
              <a:t>День</a:t>
            </a:r>
            <a:r>
              <a:rPr lang="en-US" sz="1000" i="1" dirty="0"/>
              <a:t> </a:t>
            </a:r>
            <a:r>
              <a:rPr lang="ru-RU" sz="1000" i="1" dirty="0"/>
              <a:t>30-180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8101331" y="4560108"/>
            <a:ext cx="1873249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Административные данные; (телефонный контакт)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01331" y="4272951"/>
            <a:ext cx="187324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</a:t>
            </a:r>
            <a:r>
              <a:rPr lang="ru-RU" sz="1000" b="1" i="1" dirty="0"/>
              <a:t>5</a:t>
            </a:r>
            <a:r>
              <a:rPr lang="en-US" sz="1000" b="1" i="1" dirty="0"/>
              <a:t>: </a:t>
            </a:r>
            <a:r>
              <a:rPr lang="ru-RU" sz="1000" i="1" dirty="0"/>
              <a:t>День</a:t>
            </a:r>
            <a:r>
              <a:rPr lang="en-US" sz="1000" i="1" dirty="0"/>
              <a:t> </a:t>
            </a:r>
            <a:r>
              <a:rPr lang="ru-RU" sz="1000" i="1" dirty="0"/>
              <a:t>365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8246" y="4557392"/>
            <a:ext cx="1309369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Административные данные; 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(телефонный контакт)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88246" y="4270235"/>
            <a:ext cx="1309369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000" b="1" i="1" dirty="0"/>
              <a:t>V</a:t>
            </a:r>
            <a:r>
              <a:rPr lang="ru-RU" sz="1000" b="1" i="1" dirty="0"/>
              <a:t>6</a:t>
            </a:r>
            <a:r>
              <a:rPr lang="en-US" sz="1000" b="1" i="1" dirty="0"/>
              <a:t>: </a:t>
            </a:r>
            <a:r>
              <a:rPr lang="ru-RU" sz="1000" i="1" dirty="0"/>
              <a:t>День</a:t>
            </a:r>
            <a:r>
              <a:rPr lang="en-US" sz="1000" i="1" dirty="0"/>
              <a:t> </a:t>
            </a:r>
            <a:r>
              <a:rPr lang="ru-RU" sz="1000" i="1" dirty="0"/>
              <a:t>730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727452" y="2896300"/>
            <a:ext cx="1256029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000" dirty="0"/>
              <a:t>РАНДОМОЗАЦИЯ, РАСПРЕДЕЛЕНИЕ, ЛЕЧЕНИЕ</a:t>
            </a:r>
          </a:p>
        </p:txBody>
      </p:sp>
    </p:spTree>
    <p:extLst>
      <p:ext uri="{BB962C8B-B14F-4D97-AF65-F5344CB8AC3E}">
        <p14:creationId xmlns:p14="http://schemas.microsoft.com/office/powerpoint/2010/main" val="25274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24D5A89-8054-4D74-8187-792A639E0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81" y="1359052"/>
            <a:ext cx="4200139" cy="54354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0C2697-C6E0-4999-A35F-1BF91D29D39B}"/>
              </a:ext>
            </a:extLst>
          </p:cNvPr>
          <p:cNvSpPr txBox="1">
            <a:spLocks/>
          </p:cNvSpPr>
          <p:nvPr/>
        </p:nvSpPr>
        <p:spPr>
          <a:xfrm>
            <a:off x="1998187" y="469242"/>
            <a:ext cx="8266402" cy="761517"/>
          </a:xfrm>
          <a:prstGeom prst="rect">
            <a:avLst/>
          </a:prstGeom>
        </p:spPr>
        <p:txBody>
          <a:bodyPr vert="horz" lIns="80682" tIns="40341" rIns="80682" bIns="40341" rtlCol="0" anchor="b">
            <a:normAutofit fontScale="9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500" b="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03433">
              <a:defRPr/>
            </a:pP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Риск смерти после применения баллонов и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стентов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покрытых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бедренно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-подколенной артерии ноги</a:t>
            </a:r>
            <a:r>
              <a:rPr lang="en-US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82" cap="non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7598F19B-5F69-410E-874D-2B73A62F95FB}"/>
              </a:ext>
            </a:extLst>
          </p:cNvPr>
          <p:cNvSpPr txBox="1">
            <a:spLocks/>
          </p:cNvSpPr>
          <p:nvPr/>
        </p:nvSpPr>
        <p:spPr>
          <a:xfrm>
            <a:off x="6128130" y="1689691"/>
            <a:ext cx="5370763" cy="3299249"/>
          </a:xfrm>
          <a:prstGeom prst="rect">
            <a:avLst/>
          </a:prstGeom>
        </p:spPr>
        <p:txBody>
          <a:bodyPr vert="horz" lIns="80682" tIns="40341" rIns="80682" bIns="40341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014" indent="-270014" defTabSz="403433">
              <a:spcBef>
                <a:spcPts val="529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Систематический обзор и мета-анализ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РКИ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посвященных изучению изделий, покрытых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бедренной и/или подколенной артериях, был проведен и опубликован Американской кардиологической ассоциацией</a:t>
            </a:r>
            <a:endParaRPr lang="en-US" sz="1400" dirty="0">
              <a:solidFill>
                <a:srgbClr val="3D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55912" lvl="1" indent="-270014" defTabSz="403433">
              <a:spcBef>
                <a:spcPts val="529"/>
              </a:spcBef>
              <a:spcAft>
                <a:spcPts val="529"/>
              </a:spcAft>
              <a:buClr>
                <a:srgbClr val="4590B8"/>
              </a:buClr>
              <a:buFont typeface="Arial" panose="020B0604020202020204" pitchFamily="34" charset="0"/>
              <a:buChar char="−"/>
            </a:pP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Первичной мерой безопасности была смерть пациента от всех причин</a:t>
            </a:r>
            <a:endParaRPr lang="en-US" sz="1400" dirty="0">
              <a:solidFill>
                <a:srgbClr val="3D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70014" indent="-270014" defTabSz="403433">
              <a:spcBef>
                <a:spcPts val="529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Смерть от всех причин через 2 года составила 7,2% грубого риска смерти для изделий, покрытых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 сравнению с 3,8% для контрольных групп.</a:t>
            </a:r>
          </a:p>
          <a:p>
            <a:pPr marL="270014" indent="-270014" defTabSz="403433">
              <a:spcBef>
                <a:spcPts val="529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Смерть от всех причин через 5 лет составила 14,7% грубого риска смерти для изделий, покрытых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 сравнению с 8,1% для контрольных групп.</a:t>
            </a:r>
          </a:p>
          <a:p>
            <a:pPr marL="270014" indent="-270014" defTabSz="403433">
              <a:spcBef>
                <a:spcPts val="529"/>
              </a:spcBef>
              <a:spcAft>
                <a:spcPts val="529"/>
              </a:spcAft>
              <a:buClr>
                <a:srgbClr val="4590B8"/>
              </a:buClr>
            </a:pP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результате исследования было установлено, что существует повышенный риск смерти после применения баллонов и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стентов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покрытых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</a:t>
            </a:r>
            <a:r>
              <a:rPr lang="ru-RU" sz="1400" dirty="0" err="1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бедренно</a:t>
            </a:r>
            <a:r>
              <a:rPr lang="ru-RU" sz="1400" dirty="0">
                <a:solidFill>
                  <a:srgbClr val="3D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-подколенной артерии нижних конечностей.</a:t>
            </a:r>
            <a:endParaRPr lang="en-US" sz="1400" dirty="0">
              <a:solidFill>
                <a:srgbClr val="3D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8491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9568-BE1A-4593-91DD-BECE9837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SIRONA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D5B9-631D-43B3-8FB6-B60A4073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812531"/>
          </a:xfrm>
        </p:spPr>
        <p:txBody>
          <a:bodyPr>
            <a:normAutofit fontScale="92500"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2"/>
                </a:solidFill>
              </a:rPr>
              <a:t>Прямое сравнение </a:t>
            </a:r>
            <a:r>
              <a:rPr lang="ru-RU" dirty="0" err="1">
                <a:solidFill>
                  <a:schemeClr val="tx2"/>
                </a:solidFill>
              </a:rPr>
              <a:t>сиролимуса</a:t>
            </a:r>
            <a:r>
              <a:rPr lang="ru-RU" dirty="0">
                <a:solidFill>
                  <a:schemeClr val="tx2"/>
                </a:solidFill>
              </a:rPr>
              <a:t> и баллонной </a:t>
            </a:r>
            <a:r>
              <a:rPr lang="ru-RU" dirty="0" err="1">
                <a:solidFill>
                  <a:schemeClr val="tx2"/>
                </a:solidFill>
              </a:rPr>
              <a:t>ангиопластики</a:t>
            </a:r>
            <a:r>
              <a:rPr lang="ru-RU" dirty="0">
                <a:solidFill>
                  <a:schemeClr val="tx2"/>
                </a:solidFill>
              </a:rPr>
              <a:t> с лекарственным покрытием </a:t>
            </a:r>
            <a:r>
              <a:rPr lang="ru-RU" dirty="0" err="1">
                <a:solidFill>
                  <a:schemeClr val="tx2"/>
                </a:solidFill>
              </a:rPr>
              <a:t>паклитакселом</a:t>
            </a:r>
            <a:r>
              <a:rPr lang="ru-RU" dirty="0">
                <a:solidFill>
                  <a:schemeClr val="tx2"/>
                </a:solidFill>
              </a:rPr>
              <a:t> на </a:t>
            </a:r>
            <a:r>
              <a:rPr lang="ru-RU" dirty="0" err="1">
                <a:solidFill>
                  <a:schemeClr val="tx2"/>
                </a:solidFill>
              </a:rPr>
              <a:t>бедренно</a:t>
            </a:r>
            <a:r>
              <a:rPr lang="ru-RU" dirty="0">
                <a:solidFill>
                  <a:schemeClr val="tx2"/>
                </a:solidFill>
              </a:rPr>
              <a:t>-подколенной артерии</a:t>
            </a:r>
            <a:endParaRPr lang="en-I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30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42243" y="1830211"/>
            <a:ext cx="7740157" cy="4108537"/>
          </a:xfrm>
        </p:spPr>
        <p:txBody>
          <a:bodyPr>
            <a:normAutofit/>
          </a:bodyPr>
          <a:lstStyle/>
          <a:p>
            <a:pPr marL="380990" indent="-380990" algn="l">
              <a:buBlip>
                <a:blip r:embed="rId2"/>
              </a:buBlip>
            </a:pPr>
            <a:r>
              <a:rPr lang="ru-RU" sz="2000" dirty="0">
                <a:solidFill>
                  <a:schemeClr val="tx2"/>
                </a:solidFill>
              </a:rPr>
              <a:t>Цель исследования: изучить безопасность и эффективность баллона с </a:t>
            </a:r>
            <a:r>
              <a:rPr lang="ru-RU" sz="2000" dirty="0" err="1">
                <a:solidFill>
                  <a:schemeClr val="tx2"/>
                </a:solidFill>
              </a:rPr>
              <a:t>сиролимусом</a:t>
            </a:r>
            <a:r>
              <a:rPr lang="ru-RU" sz="2000" dirty="0">
                <a:solidFill>
                  <a:schemeClr val="tx2"/>
                </a:solidFill>
              </a:rPr>
              <a:t> по сравнению с наиболее часто используемыми </a:t>
            </a:r>
            <a:r>
              <a:rPr lang="ru-RU" sz="2000" dirty="0" err="1">
                <a:solidFill>
                  <a:schemeClr val="tx2"/>
                </a:solidFill>
              </a:rPr>
              <a:t>БЛП</a:t>
            </a:r>
            <a:r>
              <a:rPr lang="ru-RU" sz="2000" dirty="0">
                <a:solidFill>
                  <a:schemeClr val="tx2"/>
                </a:solidFill>
              </a:rPr>
              <a:t> в Германии у пациентов с симптоматической болезнью </a:t>
            </a:r>
            <a:r>
              <a:rPr lang="ru-RU" sz="2000" dirty="0" err="1">
                <a:solidFill>
                  <a:schemeClr val="tx2"/>
                </a:solidFill>
              </a:rPr>
              <a:t>бедренно</a:t>
            </a:r>
            <a:r>
              <a:rPr lang="ru-RU" sz="2000" dirty="0">
                <a:solidFill>
                  <a:schemeClr val="tx2"/>
                </a:solidFill>
              </a:rPr>
              <a:t>-подколенной артерии.</a:t>
            </a:r>
          </a:p>
          <a:p>
            <a:pPr marL="380990" indent="-380990" algn="l">
              <a:buBlip>
                <a:blip r:embed="rId2"/>
              </a:buBlip>
            </a:pPr>
            <a:r>
              <a:rPr lang="ru-RU" sz="2000" dirty="0">
                <a:solidFill>
                  <a:schemeClr val="tx2"/>
                </a:solidFill>
              </a:rPr>
              <a:t>Дизайн исследования: </a:t>
            </a:r>
            <a:r>
              <a:rPr lang="ru-RU" sz="2000" dirty="0" err="1">
                <a:solidFill>
                  <a:schemeClr val="tx2"/>
                </a:solidFill>
              </a:rPr>
              <a:t>проспективное</a:t>
            </a:r>
            <a:r>
              <a:rPr lang="ru-RU" sz="2000" dirty="0">
                <a:solidFill>
                  <a:schemeClr val="tx2"/>
                </a:solidFill>
              </a:rPr>
              <a:t>, многоцентровое, </a:t>
            </a:r>
            <a:r>
              <a:rPr lang="ru-RU" sz="2000" dirty="0" err="1">
                <a:solidFill>
                  <a:schemeClr val="tx2"/>
                </a:solidFill>
              </a:rPr>
              <a:t>рандомизированное</a:t>
            </a:r>
            <a:r>
              <a:rPr lang="ru-RU" sz="2000" dirty="0">
                <a:solidFill>
                  <a:schemeClr val="tx2"/>
                </a:solidFill>
              </a:rPr>
              <a:t> 1:1.</a:t>
            </a:r>
          </a:p>
          <a:p>
            <a:pPr marL="380990" indent="-380990" algn="l">
              <a:buBlip>
                <a:blip r:embed="rId2"/>
              </a:buBlip>
            </a:pPr>
            <a:r>
              <a:rPr lang="ru-RU" sz="2000" dirty="0">
                <a:solidFill>
                  <a:schemeClr val="tx2"/>
                </a:solidFill>
              </a:rPr>
              <a:t>Стратификация по длине поражения на три группы (≤ 10 см/&gt; 10 см и ≤ 20 см/&gt; 20 см и ≤ 30 см)</a:t>
            </a:r>
          </a:p>
          <a:p>
            <a:pPr marL="380990" indent="-380990" algn="l">
              <a:buBlip>
                <a:blip r:embed="rId2"/>
              </a:buBlip>
            </a:pPr>
            <a:r>
              <a:rPr lang="ru-RU" sz="2000" dirty="0">
                <a:solidFill>
                  <a:schemeClr val="tx2"/>
                </a:solidFill>
              </a:rPr>
              <a:t>Группа исследования: 478 пациентов (239 в группе исследования), страдающих заболеванием периферических артерий от перемежающейся хромоты до критической ишемии конечностей.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626533" y="415596"/>
            <a:ext cx="11213744" cy="11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dirty="0">
                <a:latin typeface="Georgia" panose="02040502050405020303" pitchFamily="18" charset="0"/>
              </a:rPr>
              <a:t>Дизайн исследования</a:t>
            </a:r>
            <a:endParaRPr lang="nl-NL" sz="4800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7A193-DB7E-7546-BCDA-541A2A3D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1828799"/>
            <a:ext cx="2288118" cy="3422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9F053-FB04-F44A-8CA7-AD77E88605B2}"/>
              </a:ext>
            </a:extLst>
          </p:cNvPr>
          <p:cNvSpPr/>
          <p:nvPr/>
        </p:nvSpPr>
        <p:spPr>
          <a:xfrm>
            <a:off x="203199" y="5338584"/>
            <a:ext cx="3776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Проф. Д-р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Ульф</a:t>
            </a:r>
            <a:r>
              <a:rPr lang="ru-RU" b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Georgia" panose="02040502050405020303" pitchFamily="18" charset="0"/>
              </a:rPr>
              <a:t>Тайхгребер</a:t>
            </a:r>
            <a:endParaRPr lang="ru-RU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fontAlgn="base"/>
            <a:endParaRPr lang="it-IT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fontAlgn="base"/>
            <a:r>
              <a:rPr lang="it-IT" dirty="0" err="1">
                <a:solidFill>
                  <a:schemeClr val="tx2"/>
                </a:solidFill>
                <a:latin typeface="Georgia" panose="02040502050405020303" pitchFamily="18" charset="0"/>
              </a:rPr>
              <a:t>Direktor</a:t>
            </a:r>
            <a:r>
              <a:rPr lang="it-IT" dirty="0">
                <a:solidFill>
                  <a:schemeClr val="tx2"/>
                </a:solidFill>
                <a:latin typeface="Georgia" panose="02040502050405020303" pitchFamily="18" charset="0"/>
              </a:rPr>
              <a:t> bei </a:t>
            </a:r>
            <a:r>
              <a:rPr lang="it-IT" dirty="0" err="1">
                <a:solidFill>
                  <a:schemeClr val="tx2"/>
                </a:solidFill>
                <a:latin typeface="Georgia" panose="02040502050405020303" pitchFamily="18" charset="0"/>
              </a:rPr>
              <a:t>Universitätsklinikum</a:t>
            </a:r>
            <a:r>
              <a:rPr lang="it-IT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</a:p>
          <a:p>
            <a:pPr fontAlgn="base"/>
            <a:r>
              <a:rPr lang="it-IT" dirty="0">
                <a:solidFill>
                  <a:schemeClr val="tx2"/>
                </a:solidFill>
                <a:latin typeface="Georgia" panose="02040502050405020303" pitchFamily="18" charset="0"/>
              </a:rPr>
              <a:t>Jena </a:t>
            </a:r>
            <a:r>
              <a:rPr lang="it-IT" dirty="0" err="1">
                <a:solidFill>
                  <a:schemeClr val="tx2"/>
                </a:solidFill>
                <a:latin typeface="Georgia" panose="02040502050405020303" pitchFamily="18" charset="0"/>
              </a:rPr>
              <a:t>Institut</a:t>
            </a:r>
            <a:r>
              <a:rPr lang="it-IT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Georgia" panose="02040502050405020303" pitchFamily="18" charset="0"/>
              </a:rPr>
              <a:t>für</a:t>
            </a:r>
            <a:r>
              <a:rPr lang="it-IT" dirty="0">
                <a:solidFill>
                  <a:schemeClr val="tx2"/>
                </a:solidFill>
                <a:latin typeface="Georgia" panose="02040502050405020303" pitchFamily="18" charset="0"/>
              </a:rPr>
              <a:t> Radiologie</a:t>
            </a:r>
            <a:endParaRPr lang="it-IT" b="0" i="0" dirty="0">
              <a:solidFill>
                <a:schemeClr val="tx2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18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6533" y="1753923"/>
            <a:ext cx="4679563" cy="373435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133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Первичная конечная точка</a:t>
            </a:r>
            <a:endParaRPr lang="de-DE" sz="2133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u-RU" sz="1867" b="1" dirty="0">
                <a:solidFill>
                  <a:schemeClr val="tx1"/>
                </a:solidFill>
                <a:cs typeface="Arial" panose="020B0604020202020204" pitchFamily="34" charset="0"/>
              </a:rPr>
              <a:t>Эффективность</a:t>
            </a:r>
            <a:endParaRPr lang="de-DE" sz="1867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80990" indent="-38099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Проходимость</a:t>
            </a:r>
            <a:endParaRPr lang="de-DE" sz="1867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80990" indent="-380990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sz="1867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>
              <a:buClr>
                <a:schemeClr val="tx2"/>
              </a:buClr>
            </a:pPr>
            <a:r>
              <a:rPr lang="ru-RU" sz="1867" b="1" dirty="0">
                <a:solidFill>
                  <a:schemeClr val="tx1"/>
                </a:solidFill>
                <a:cs typeface="Arial" panose="020B0604020202020204" pitchFamily="34" charset="0"/>
              </a:rPr>
              <a:t>Безопасность</a:t>
            </a:r>
            <a:endParaRPr lang="de-DE" sz="1867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80990" indent="-38099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Состоит из</a:t>
            </a:r>
            <a:r>
              <a:rPr lang="en-US" sz="1867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marL="380990" indent="-380990" algn="l">
              <a:buClr>
                <a:schemeClr val="tx2"/>
              </a:buClr>
              <a:buFontTx/>
              <a:buChar char="-"/>
            </a:pP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смерти по любой причине</a:t>
            </a:r>
            <a:endParaRPr lang="en-US" sz="1867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80990" indent="-380990" algn="l">
              <a:buClr>
                <a:schemeClr val="tx2"/>
              </a:buClr>
              <a:buFontTx/>
              <a:buChar char="-"/>
            </a:pP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ампутации целевой конечности</a:t>
            </a:r>
            <a:endParaRPr lang="en-US" sz="1867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80990" indent="-380990" algn="l">
              <a:buClr>
                <a:schemeClr val="tx2"/>
              </a:buClr>
              <a:buFontTx/>
              <a:buChar char="-"/>
            </a:pP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</a:t>
            </a:r>
            <a:r>
              <a:rPr lang="en-US" sz="1867" dirty="0" err="1">
                <a:solidFill>
                  <a:schemeClr val="tx1"/>
                </a:solidFill>
                <a:cs typeface="Arial" panose="020B0604020202020204" pitchFamily="34" charset="0"/>
              </a:rPr>
              <a:t>TVR</a:t>
            </a: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 через </a:t>
            </a:r>
            <a:r>
              <a:rPr lang="en-US" sz="1867" dirty="0">
                <a:solidFill>
                  <a:schemeClr val="tx1"/>
                </a:solidFill>
                <a:cs typeface="Arial" panose="020B0604020202020204" pitchFamily="34" charset="0"/>
              </a:rPr>
              <a:t>12 </a:t>
            </a:r>
            <a:r>
              <a:rPr lang="ru-RU" sz="1867" dirty="0">
                <a:solidFill>
                  <a:schemeClr val="tx1"/>
                </a:solidFill>
                <a:cs typeface="Arial" panose="020B0604020202020204" pitchFamily="34" charset="0"/>
              </a:rPr>
              <a:t>месяцев</a:t>
            </a:r>
            <a:endParaRPr lang="en-US" sz="1867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>
              <a:buClr>
                <a:schemeClr val="tx2"/>
              </a:buClr>
            </a:pPr>
            <a:endParaRPr lang="en-US" sz="1867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76221" y="440648"/>
            <a:ext cx="11213744" cy="11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800" dirty="0">
                <a:latin typeface="Georgia" panose="02040502050405020303" pitchFamily="18" charset="0"/>
              </a:rPr>
              <a:t>Конечные точки исследования</a:t>
            </a:r>
            <a:endParaRPr lang="nl-NL" sz="4800" dirty="0">
              <a:latin typeface="Georgia" panose="02040502050405020303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64100" y="1753924"/>
            <a:ext cx="5205499" cy="41557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Вторичная конечная точка</a:t>
            </a:r>
            <a:endParaRPr lang="de-DE" sz="2133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1867" b="1" dirty="0">
                <a:latin typeface="Georgia" panose="02040502050405020303" pitchFamily="18" charset="0"/>
                <a:cs typeface="Arial" panose="020B0604020202020204" pitchFamily="34" charset="0"/>
              </a:rPr>
              <a:t>Эффективность</a:t>
            </a:r>
            <a:endParaRPr lang="de-DE" sz="1867" b="1" dirty="0">
              <a:latin typeface="Georgia" panose="02040502050405020303" pitchFamily="18" charset="0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latin typeface="Georgia" panose="02040502050405020303" pitchFamily="18" charset="0"/>
              </a:rPr>
              <a:t>Отсутствие </a:t>
            </a:r>
            <a:r>
              <a:rPr lang="en-US" sz="1867" dirty="0" err="1">
                <a:latin typeface="Georgia" panose="02040502050405020303" pitchFamily="18" charset="0"/>
              </a:rPr>
              <a:t>TLR</a:t>
            </a:r>
            <a:endParaRPr lang="en-US" sz="1867" dirty="0">
              <a:latin typeface="Georgia" panose="02040502050405020303" pitchFamily="18" charset="0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latin typeface="Georgia" panose="02040502050405020303" pitchFamily="18" charset="0"/>
              </a:rPr>
              <a:t>Улучшение по Резерфорду</a:t>
            </a:r>
            <a:endParaRPr lang="en-US" sz="1867" dirty="0">
              <a:latin typeface="Georgia" panose="02040502050405020303" pitchFamily="18" charset="0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latin typeface="Georgia" panose="02040502050405020303" pitchFamily="18" charset="0"/>
              </a:rPr>
              <a:t>Способность ходить</a:t>
            </a:r>
            <a:endParaRPr lang="en-US" sz="1867" dirty="0">
              <a:latin typeface="Georgia" panose="02040502050405020303" pitchFamily="18" charset="0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latin typeface="Georgia" panose="02040502050405020303" pitchFamily="18" charset="0"/>
              </a:rPr>
              <a:t>Бинарный </a:t>
            </a:r>
            <a:r>
              <a:rPr lang="ru-RU" sz="1867" dirty="0" err="1">
                <a:latin typeface="Georgia" panose="02040502050405020303" pitchFamily="18" charset="0"/>
              </a:rPr>
              <a:t>рестеноз</a:t>
            </a:r>
            <a:r>
              <a:rPr lang="ru-RU" sz="1867" dirty="0">
                <a:latin typeface="Georgia" panose="02040502050405020303" pitchFamily="18" charset="0"/>
              </a:rPr>
              <a:t> (через </a:t>
            </a:r>
            <a:r>
              <a:rPr lang="ru-RU" sz="1867" dirty="0" err="1">
                <a:latin typeface="Georgia" panose="02040502050405020303" pitchFamily="18" charset="0"/>
              </a:rPr>
              <a:t>ДС</a:t>
            </a:r>
            <a:r>
              <a:rPr lang="en-US" sz="1867" dirty="0">
                <a:latin typeface="Georgia" panose="02040502050405020303" pitchFamily="18" charset="0"/>
              </a:rPr>
              <a:t>)</a:t>
            </a: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67" dirty="0">
                <a:latin typeface="Georgia" panose="02040502050405020303" pitchFamily="18" charset="0"/>
              </a:rPr>
              <a:t>EQ-5D-3L</a:t>
            </a: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67" dirty="0">
              <a:latin typeface="Georgia" panose="02040502050405020303" pitchFamily="18" charset="0"/>
            </a:endParaRPr>
          </a:p>
          <a:p>
            <a:pPr>
              <a:buClr>
                <a:schemeClr val="tx2"/>
              </a:buClr>
            </a:pPr>
            <a:r>
              <a:rPr lang="ru-RU" sz="1867" b="1" dirty="0">
                <a:latin typeface="Georgia" panose="02040502050405020303" pitchFamily="18" charset="0"/>
              </a:rPr>
              <a:t>Безопасность</a:t>
            </a:r>
            <a:endParaRPr lang="en-US" sz="1867" b="1" dirty="0">
              <a:latin typeface="Georgia" panose="02040502050405020303" pitchFamily="18" charset="0"/>
            </a:endParaRPr>
          </a:p>
          <a:p>
            <a:pPr marL="380990" indent="-38099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867" dirty="0">
                <a:latin typeface="Georgia" panose="02040502050405020303" pitchFamily="18" charset="0"/>
                <a:cs typeface="Arial" panose="020B0604020202020204" pitchFamily="34" charset="0"/>
              </a:rPr>
              <a:t>Состоит из</a:t>
            </a:r>
            <a:r>
              <a:rPr lang="en-US" sz="1867" dirty="0">
                <a:latin typeface="Georgia" panose="02040502050405020303" pitchFamily="18" charset="0"/>
                <a:cs typeface="Arial" panose="020B0604020202020204" pitchFamily="34" charset="0"/>
              </a:rPr>
              <a:t>:</a:t>
            </a:r>
          </a:p>
          <a:p>
            <a:pPr marL="380990" indent="-380990">
              <a:buClr>
                <a:schemeClr val="tx2"/>
              </a:buClr>
              <a:buFontTx/>
              <a:buChar char="-"/>
            </a:pPr>
            <a:r>
              <a:rPr lang="ru-RU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отсутствие смерти по любой причине</a:t>
            </a:r>
            <a:endParaRPr lang="en-US" sz="1867" dirty="0">
              <a:latin typeface="Cambria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80990" indent="-380990">
              <a:buClr>
                <a:schemeClr val="tx2"/>
              </a:buClr>
              <a:buFontTx/>
              <a:buChar char="-"/>
            </a:pPr>
            <a:r>
              <a:rPr lang="ru-RU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отсутствие ампутации целевой конечности</a:t>
            </a:r>
            <a:endParaRPr lang="en-US" sz="1867" dirty="0">
              <a:latin typeface="Cambria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80990" indent="-380990">
              <a:buClr>
                <a:schemeClr val="tx2"/>
              </a:buClr>
              <a:buFontTx/>
              <a:buChar char="-"/>
            </a:pPr>
            <a:r>
              <a:rPr lang="ru-RU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отсутствие </a:t>
            </a:r>
            <a:r>
              <a:rPr lang="en-US" sz="1867" dirty="0" err="1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TVR</a:t>
            </a:r>
            <a:r>
              <a:rPr lang="ru-RU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через </a:t>
            </a:r>
            <a:r>
              <a:rPr lang="en-US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12 </a:t>
            </a:r>
            <a:r>
              <a:rPr lang="ru-RU" sz="1867" dirty="0">
                <a:latin typeface="Cambria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месяцев</a:t>
            </a:r>
            <a:endParaRPr lang="en-US" sz="1867" dirty="0">
              <a:latin typeface="Cambria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37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DD574E9-07EF-F547-88F9-C24767621B00}"/>
              </a:ext>
            </a:extLst>
          </p:cNvPr>
          <p:cNvSpPr txBox="1">
            <a:spLocks/>
          </p:cNvSpPr>
          <p:nvPr/>
        </p:nvSpPr>
        <p:spPr bwMode="auto">
          <a:xfrm>
            <a:off x="609600" y="52232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Georgia" panose="02040502050405020303" pitchFamily="18" charset="0"/>
                <a:cs typeface="Champagne &amp; Limousines"/>
              </a:rPr>
              <a:t>Ключевые критерии приемлемости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9600" y="1598701"/>
            <a:ext cx="11213744" cy="22467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b="1" dirty="0">
                <a:latin typeface="Georgia" panose="02040502050405020303" pitchFamily="18" charset="0"/>
              </a:rPr>
              <a:t>Включение</a:t>
            </a:r>
            <a:endParaRPr lang="de-DE" sz="2133" b="1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Категория по Резерфорду </a:t>
            </a:r>
            <a:r>
              <a:rPr lang="de-DE" dirty="0">
                <a:latin typeface="Georgia" panose="02040502050405020303" pitchFamily="18" charset="0"/>
              </a:rPr>
              <a:t>2-4</a:t>
            </a: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 err="1">
                <a:latin typeface="Georgia" panose="02040502050405020303" pitchFamily="18" charset="0"/>
              </a:rPr>
              <a:t>Нововыявленное</a:t>
            </a:r>
            <a:r>
              <a:rPr lang="de-DE" dirty="0">
                <a:latin typeface="Georgia" panose="02040502050405020303" pitchFamily="18" charset="0"/>
              </a:rPr>
              <a:t> </a:t>
            </a:r>
            <a:r>
              <a:rPr lang="ru-RU" dirty="0" err="1">
                <a:latin typeface="Georgia" panose="02040502050405020303" pitchFamily="18" charset="0"/>
              </a:rPr>
              <a:t>стенозирующее</a:t>
            </a:r>
            <a:r>
              <a:rPr lang="ru-RU" dirty="0">
                <a:latin typeface="Georgia" panose="02040502050405020303" pitchFamily="18" charset="0"/>
              </a:rPr>
              <a:t>/</a:t>
            </a:r>
            <a:r>
              <a:rPr lang="ru-RU" dirty="0" err="1">
                <a:latin typeface="Georgia" panose="02040502050405020303" pitchFamily="18" charset="0"/>
              </a:rPr>
              <a:t>рестенотическое</a:t>
            </a:r>
            <a:r>
              <a:rPr lang="ru-RU" dirty="0">
                <a:latin typeface="Georgia" panose="02040502050405020303" pitchFamily="18" charset="0"/>
              </a:rPr>
              <a:t> поражение со стенозом ≥70%</a:t>
            </a:r>
            <a:r>
              <a:rPr lang="en-US" dirty="0">
                <a:latin typeface="Georgia" panose="02040502050405020303" pitchFamily="18" charset="0"/>
              </a:rPr>
              <a:t> </a:t>
            </a: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Длин </a:t>
            </a:r>
            <a:r>
              <a:rPr lang="ru-RU" dirty="0" err="1">
                <a:latin typeface="Georgia" panose="02040502050405020303" pitchFamily="18" charset="0"/>
              </a:rPr>
              <a:t>апоражения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≤ 30</a:t>
            </a:r>
            <a:r>
              <a:rPr lang="ru-RU" dirty="0">
                <a:latin typeface="Georgia" panose="02040502050405020303" pitchFamily="18" charset="0"/>
              </a:rPr>
              <a:t> см</a:t>
            </a:r>
            <a:endParaRPr lang="de-DE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Диаметр контрольного сосуда </a:t>
            </a:r>
            <a:r>
              <a:rPr lang="en-US" dirty="0">
                <a:latin typeface="Georgia" panose="02040502050405020303" pitchFamily="18" charset="0"/>
              </a:rPr>
              <a:t>(</a:t>
            </a:r>
            <a:r>
              <a:rPr lang="en-US" dirty="0" err="1">
                <a:latin typeface="Georgia" panose="02040502050405020303" pitchFamily="18" charset="0"/>
              </a:rPr>
              <a:t>RVD</a:t>
            </a:r>
            <a:r>
              <a:rPr lang="en-US" dirty="0">
                <a:latin typeface="Georgia" panose="02040502050405020303" pitchFamily="18" charset="0"/>
              </a:rPr>
              <a:t>) ≥ 4 </a:t>
            </a:r>
            <a:r>
              <a:rPr lang="ru-RU" dirty="0">
                <a:latin typeface="Georgia" panose="02040502050405020303" pitchFamily="18" charset="0"/>
              </a:rPr>
              <a:t>мм </a:t>
            </a:r>
            <a:r>
              <a:rPr lang="en-US" dirty="0">
                <a:latin typeface="Georgia" panose="02040502050405020303" pitchFamily="18" charset="0"/>
              </a:rPr>
              <a:t>and ≤ 6</a:t>
            </a:r>
            <a:r>
              <a:rPr lang="ru-RU" dirty="0">
                <a:latin typeface="Georgia" panose="02040502050405020303" pitchFamily="18" charset="0"/>
              </a:rPr>
              <a:t>,</a:t>
            </a:r>
            <a:r>
              <a:rPr lang="en-US" dirty="0">
                <a:latin typeface="Georgia" panose="02040502050405020303" pitchFamily="18" charset="0"/>
              </a:rPr>
              <a:t>5 </a:t>
            </a:r>
            <a:r>
              <a:rPr lang="ru-RU" dirty="0">
                <a:latin typeface="Georgia" panose="02040502050405020303" pitchFamily="18" charset="0"/>
              </a:rPr>
              <a:t>мм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6533" y="4028196"/>
            <a:ext cx="11213744" cy="26622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133" b="1" dirty="0">
                <a:latin typeface="Georgia" panose="02040502050405020303" pitchFamily="18" charset="0"/>
              </a:rPr>
              <a:t>Исключение</a:t>
            </a:r>
            <a:endParaRPr lang="de-DE" sz="2133" b="1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Тяжелые кальцинированные поражения (устойчивые к </a:t>
            </a:r>
            <a:r>
              <a:rPr lang="ru-RU" dirty="0" err="1">
                <a:latin typeface="Georgia" panose="02040502050405020303" pitchFamily="18" charset="0"/>
              </a:rPr>
              <a:t>ЧТА</a:t>
            </a:r>
            <a:r>
              <a:rPr lang="de-DE" dirty="0">
                <a:latin typeface="Georgia" panose="02040502050405020303" pitchFamily="18" charset="0"/>
              </a:rPr>
              <a:t>)</a:t>
            </a:r>
            <a:endParaRPr lang="fr-FR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Обширная ампутация</a:t>
            </a:r>
            <a:endParaRPr lang="de-DE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Предыдущая операция</a:t>
            </a:r>
            <a:endParaRPr lang="de-DE" dirty="0">
              <a:latin typeface="Georgia" panose="02040502050405020303" pitchFamily="18" charset="0"/>
            </a:endParaRPr>
          </a:p>
          <a:p>
            <a:pPr marL="380990" indent="-38099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Заболевание </a:t>
            </a:r>
            <a:r>
              <a:rPr lang="ru-RU" dirty="0" err="1">
                <a:latin typeface="Georgia" panose="02040502050405020303" pitchFamily="18" charset="0"/>
              </a:rPr>
              <a:t>ПБА</a:t>
            </a:r>
            <a:r>
              <a:rPr lang="ru-RU" dirty="0">
                <a:latin typeface="Georgia" panose="02040502050405020303" pitchFamily="18" charset="0"/>
              </a:rPr>
              <a:t> или </a:t>
            </a:r>
            <a:r>
              <a:rPr lang="ru-RU" dirty="0" err="1">
                <a:latin typeface="Georgia" panose="02040502050405020303" pitchFamily="18" charset="0"/>
              </a:rPr>
              <a:t>АПП</a:t>
            </a:r>
            <a:r>
              <a:rPr lang="ru-RU" dirty="0">
                <a:latin typeface="Georgia" panose="02040502050405020303" pitchFamily="18" charset="0"/>
              </a:rPr>
              <a:t> в противоположной ноге, которое требует лечения на индексной процедуре</a:t>
            </a:r>
            <a:endParaRPr lang="fr-FR" dirty="0">
              <a:latin typeface="Georgia" panose="02040502050405020303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30137" y="2611473"/>
            <a:ext cx="1926006" cy="3657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365660" y="3890665"/>
            <a:ext cx="6371940" cy="16082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600" y="1783663"/>
            <a:ext cx="10866784" cy="2052111"/>
          </a:xfrm>
        </p:spPr>
        <p:txBody>
          <a:bodyPr>
            <a:normAutofit/>
          </a:bodyPr>
          <a:lstStyle/>
          <a:p>
            <a:pPr marL="457189" indent="-457189" algn="l">
              <a:buBlip>
                <a:blip r:embed="rId3"/>
              </a:buBlip>
            </a:pPr>
            <a:endParaRPr lang="ru-RU" sz="2000" dirty="0"/>
          </a:p>
          <a:p>
            <a:pPr marL="457189" indent="-457189" algn="l">
              <a:buBlip>
                <a:blip r:embed="rId3"/>
              </a:buBlip>
            </a:pPr>
            <a:r>
              <a:rPr lang="ru-RU" sz="2000" dirty="0"/>
              <a:t>наблюдение в течение 60 месяцев для оценки частоты </a:t>
            </a:r>
            <a:r>
              <a:rPr lang="ru-RU" sz="2000" dirty="0" err="1"/>
              <a:t>рестеноза</a:t>
            </a:r>
            <a:r>
              <a:rPr lang="ru-RU" sz="2000" dirty="0"/>
              <a:t>, вызванного ДС, и основных нежелательных явлений (MAE</a:t>
            </a:r>
            <a:r>
              <a:rPr lang="de-DE" sz="2000" dirty="0"/>
              <a:t>)</a:t>
            </a:r>
          </a:p>
          <a:p>
            <a:pPr marL="457189" indent="-457189" algn="l">
              <a:buBlip>
                <a:blip r:embed="rId3"/>
              </a:buBlip>
            </a:pPr>
            <a:r>
              <a:rPr lang="ru-RU" sz="2000" dirty="0"/>
              <a:t>через 1, 6, 12, 24, 36, 48 и 60 месяцев после индексной процедуры</a:t>
            </a:r>
            <a:r>
              <a:rPr lang="en-US" sz="2000" dirty="0"/>
              <a:t>	</a:t>
            </a:r>
            <a:endParaRPr lang="fr-FR" sz="20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DD574E9-07EF-F547-88F9-C24767621B00}"/>
              </a:ext>
            </a:extLst>
          </p:cNvPr>
          <p:cNvSpPr txBox="1">
            <a:spLocks/>
          </p:cNvSpPr>
          <p:nvPr/>
        </p:nvSpPr>
        <p:spPr bwMode="auto">
          <a:xfrm>
            <a:off x="609600" y="71392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333" dirty="0">
                <a:latin typeface="Georgia" panose="02040502050405020303" pitchFamily="18" charset="0"/>
                <a:cs typeface="Champagne &amp; Limousines"/>
              </a:rPr>
              <a:t>Наблюдение</a:t>
            </a:r>
            <a:endParaRPr lang="fr-FR" sz="5333" dirty="0">
              <a:latin typeface="Georgia" panose="02040502050405020303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4225" y="4182934"/>
            <a:ext cx="326481" cy="38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age result for telephone calls red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27" y="4755624"/>
            <a:ext cx="326483" cy="3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E96D65-B0F6-EB4E-ADBD-61C5FD22503E}"/>
              </a:ext>
            </a:extLst>
          </p:cNvPr>
          <p:cNvSpPr/>
          <p:nvPr/>
        </p:nvSpPr>
        <p:spPr>
          <a:xfrm>
            <a:off x="3229271" y="41829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выезд на место</a:t>
            </a:r>
            <a:r>
              <a:rPr lang="en-US" dirty="0">
                <a:latin typeface="Georgia" panose="02040502050405020303" pitchFamily="18" charset="0"/>
              </a:rPr>
              <a:t>: </a:t>
            </a:r>
            <a:r>
              <a:rPr lang="ru-RU" dirty="0">
                <a:latin typeface="Georgia" panose="02040502050405020303" pitchFamily="18" charset="0"/>
              </a:rPr>
              <a:t>через </a:t>
            </a:r>
            <a:r>
              <a:rPr lang="en-US" dirty="0">
                <a:latin typeface="Georgia" panose="02040502050405020303" pitchFamily="18" charset="0"/>
              </a:rPr>
              <a:t>6, 12 </a:t>
            </a:r>
            <a:r>
              <a:rPr lang="ru-RU" dirty="0">
                <a:latin typeface="Georgia" panose="02040502050405020303" pitchFamily="18" charset="0"/>
              </a:rPr>
              <a:t>и </a:t>
            </a:r>
            <a:r>
              <a:rPr lang="en-US" dirty="0">
                <a:latin typeface="Georgia" panose="02040502050405020303" pitchFamily="18" charset="0"/>
              </a:rPr>
              <a:t>24 </a:t>
            </a:r>
            <a:r>
              <a:rPr lang="ru-RU" dirty="0">
                <a:latin typeface="Georgia" panose="02040502050405020303" pitchFamily="18" charset="0"/>
              </a:rPr>
              <a:t>Н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				</a:t>
            </a:r>
          </a:p>
          <a:p>
            <a:r>
              <a:rPr lang="ru-RU" dirty="0">
                <a:latin typeface="Georgia" panose="02040502050405020303" pitchFamily="18" charset="0"/>
              </a:rPr>
              <a:t>телефонные звонки </a:t>
            </a:r>
            <a:r>
              <a:rPr lang="en-US" dirty="0">
                <a:latin typeface="Georgia" panose="02040502050405020303" pitchFamily="18" charset="0"/>
              </a:rPr>
              <a:t>:  </a:t>
            </a:r>
            <a:r>
              <a:rPr lang="ru-RU" dirty="0">
                <a:latin typeface="Georgia" panose="02040502050405020303" pitchFamily="18" charset="0"/>
              </a:rPr>
              <a:t>через </a:t>
            </a:r>
            <a:r>
              <a:rPr lang="en-US" dirty="0">
                <a:latin typeface="Georgia" panose="02040502050405020303" pitchFamily="18" charset="0"/>
              </a:rPr>
              <a:t>1, 36, 48 </a:t>
            </a:r>
            <a:r>
              <a:rPr lang="ru-RU" dirty="0">
                <a:latin typeface="Georgia" panose="02040502050405020303" pitchFamily="18" charset="0"/>
              </a:rPr>
              <a:t>и </a:t>
            </a:r>
            <a:r>
              <a:rPr lang="en-US" dirty="0">
                <a:latin typeface="Georgia" panose="02040502050405020303" pitchFamily="18" charset="0"/>
              </a:rPr>
              <a:t>60 </a:t>
            </a:r>
            <a:r>
              <a:rPr lang="ru-RU" dirty="0">
                <a:latin typeface="Georgia" panose="02040502050405020303" pitchFamily="18" charset="0"/>
              </a:rPr>
              <a:t>МН</a:t>
            </a:r>
            <a:endParaRPr lang="it-IT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80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93601"/>
              </p:ext>
            </p:extLst>
          </p:nvPr>
        </p:nvGraphicFramePr>
        <p:xfrm>
          <a:off x="258676" y="979216"/>
          <a:ext cx="11537533" cy="54328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0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5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79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67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9568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Georgia" panose="02040502050405020303" pitchFamily="18" charset="0"/>
                        </a:rPr>
                        <a:t>Конечные точки</a:t>
                      </a:r>
                      <a:endParaRPr lang="de-DE" sz="14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Georgia" panose="02040502050405020303" pitchFamily="18" charset="0"/>
                        </a:rPr>
                        <a:t>Исходный уровень</a:t>
                      </a:r>
                      <a:endParaRPr lang="de-DE" sz="14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100" dirty="0">
                          <a:latin typeface="Georgia" panose="02040502050405020303" pitchFamily="18" charset="0"/>
                        </a:rPr>
                        <a:t>1 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  <a:p>
                      <a:pPr algn="ctr"/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</a:t>
                      </a:r>
                      <a:endParaRPr lang="de-DE" sz="11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100" dirty="0">
                          <a:latin typeface="Georgia" panose="02040502050405020303" pitchFamily="18" charset="0"/>
                        </a:rPr>
                        <a:t>6</a:t>
                      </a:r>
                      <a:r>
                        <a:rPr lang="de-DE" sz="1100" baseline="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месяцев</a:t>
                      </a:r>
                      <a:endParaRPr lang="de-DE" sz="11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Georgia" panose="02040502050405020303" pitchFamily="18" charset="0"/>
                        </a:rPr>
                        <a:t>12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месяцев</a:t>
                      </a:r>
                      <a:endParaRPr lang="de-DE" sz="11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24</a:t>
                      </a:r>
                      <a:r>
                        <a:rPr lang="de-DE" sz="1100" b="1" baseline="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месяца</a:t>
                      </a:r>
                      <a:endParaRPr lang="de-DE" sz="11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36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месяцев</a:t>
                      </a:r>
                      <a:endParaRPr lang="de-DE" sz="11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48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месяцев</a:t>
                      </a:r>
                      <a:endParaRPr lang="de-DE" sz="11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60 </a:t>
                      </a:r>
                      <a:r>
                        <a:rPr lang="ru-RU" sz="1100" dirty="0">
                          <a:latin typeface="Georgia" panose="02040502050405020303" pitchFamily="18" charset="0"/>
                        </a:rPr>
                        <a:t>месяцев</a:t>
                      </a:r>
                      <a:endParaRPr lang="de-DE" sz="1100" b="1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447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dirty="0">
                          <a:latin typeface="Georgia" panose="02040502050405020303" pitchFamily="18" charset="0"/>
                        </a:rPr>
                        <a:t>Эффективность</a:t>
                      </a:r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dirty="0">
                          <a:latin typeface="Georgia" panose="02040502050405020303" pitchFamily="18" charset="0"/>
                        </a:rPr>
                        <a:t>Первичные</a:t>
                      </a:r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200" dirty="0">
                          <a:latin typeface="Georgia" panose="02040502050405020303" pitchFamily="18" charset="0"/>
                        </a:rPr>
                        <a:t>Проходимость</a:t>
                      </a:r>
                      <a:r>
                        <a:rPr lang="de-DE" sz="1200" dirty="0">
                          <a:latin typeface="Georgia" panose="02040502050405020303" pitchFamily="18" charset="0"/>
                        </a:rPr>
                        <a:t>*</a:t>
                      </a:r>
                      <a:endParaRPr lang="de-DE" sz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Georgia" panose="02040502050405020303" pitchFamily="18" charset="0"/>
                        </a:rPr>
                        <a:t>Проходимость</a:t>
                      </a:r>
                      <a:endParaRPr lang="de-DE" sz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Georgia" panose="02040502050405020303" pitchFamily="18" charset="0"/>
                        </a:rPr>
                        <a:t>Проходимость</a:t>
                      </a:r>
                      <a:endParaRPr lang="de-DE" sz="12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Проходимость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450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dirty="0">
                          <a:latin typeface="Georgia" panose="02040502050405020303" pitchFamily="18" charset="0"/>
                        </a:rPr>
                        <a:t>Вторичные</a:t>
                      </a:r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Состоит из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отсутствие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смерти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, связанной с аппаратом и процедурой, в течение 12 месяцев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отсутствие обширной ампутации целевой конечности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клинически управляемая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TVR</a:t>
                      </a:r>
                      <a:endParaRPr lang="de-DE" sz="12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WIQ</a:t>
                      </a: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Степень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TLR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Georgia" panose="02040502050405020303" pitchFamily="18" charset="0"/>
                        </a:rPr>
                        <a:t>Улучшение по Резерфорду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Georgia" panose="02040502050405020303" pitchFamily="18" charset="0"/>
                        </a:rPr>
                        <a:t>Способность ходить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Georgia" panose="02040502050405020303" pitchFamily="18" charset="0"/>
                        </a:rPr>
                        <a:t>EQ-5D-3L</a:t>
                      </a: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504">
                <a:tc vMerge="1">
                  <a:txBody>
                    <a:bodyPr/>
                    <a:lstStyle/>
                    <a:p>
                      <a:pPr algn="ctr"/>
                      <a:endParaRPr lang="de-DE" sz="2400" b="1" dirty="0"/>
                    </a:p>
                  </a:txBody>
                  <a:tcPr marT="60960" marB="6096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8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Бинарный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рестеноз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(через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ДС</a:t>
                      </a:r>
                      <a:r>
                        <a:rPr lang="de-DE" sz="120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)</a:t>
                      </a: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T="60960" marB="6096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000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45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dirty="0">
                          <a:latin typeface="Georgia" panose="02040502050405020303" pitchFamily="18" charset="0"/>
                        </a:rPr>
                        <a:t>Безопасность</a:t>
                      </a:r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1" dirty="0">
                          <a:latin typeface="Georgia" panose="02040502050405020303" pitchFamily="18" charset="0"/>
                        </a:rPr>
                        <a:t>Первичные</a:t>
                      </a:r>
                      <a:endParaRPr lang="de-DE" sz="14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Состоит из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отсутствие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смерти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, связанной с аппаратом и процедурой, в течение 12 месяцев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отсутствие обширной ампутации целевой конечности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и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клинически управляемая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TVR</a:t>
                      </a:r>
                      <a:endParaRPr lang="de-DE" sz="1200" b="1" dirty="0">
                        <a:latin typeface="Georgia" panose="02040502050405020303" pitchFamily="18" charset="0"/>
                      </a:endParaRP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ClrTx/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Состоит из</a:t>
                      </a:r>
                      <a:r>
                        <a:rPr lang="en-US" sz="1200" b="0" i="0" dirty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>
                        <a:buClrTx/>
                        <a:buFontTx/>
                        <a:buChar char="-"/>
                      </a:pPr>
                      <a:r>
                        <a:rPr lang="ru-RU" sz="1200" b="0" i="0" dirty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отсутствие смерти по любой причине</a:t>
                      </a:r>
                    </a:p>
                    <a:p>
                      <a:pPr marL="285750" indent="-285750">
                        <a:buClrTx/>
                        <a:buFontTx/>
                        <a:buChar char="-"/>
                      </a:pPr>
                      <a:r>
                        <a:rPr lang="ru-RU" sz="1200" b="0" i="0" dirty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отсутствие ампутации целевой конечности</a:t>
                      </a:r>
                    </a:p>
                    <a:p>
                      <a:pPr marL="285750" indent="-285750">
                        <a:buClrTx/>
                        <a:buFontTx/>
                        <a:buChar char="-"/>
                      </a:pPr>
                      <a:r>
                        <a:rPr lang="ru-RU" sz="1200" b="0" i="0" dirty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отсутствие </a:t>
                      </a:r>
                      <a:r>
                        <a:rPr lang="ru-RU" sz="1200" b="0" i="0" dirty="0" err="1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TVR</a:t>
                      </a:r>
                      <a:r>
                        <a:rPr lang="ru-RU" sz="1200" b="0" i="0" dirty="0">
                          <a:latin typeface="Georgia" panose="02040502050405020303" pitchFamily="18" charset="0"/>
                          <a:cs typeface="Arial" panose="020B0604020202020204" pitchFamily="34" charset="0"/>
                        </a:rPr>
                        <a:t> через 12 месяцев</a:t>
                      </a:r>
                    </a:p>
                  </a:txBody>
                  <a:tcPr marL="121920" marR="12192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5DD574E9-07EF-F547-88F9-C24767621B00}"/>
              </a:ext>
            </a:extLst>
          </p:cNvPr>
          <p:cNvSpPr txBox="1">
            <a:spLocks/>
          </p:cNvSpPr>
          <p:nvPr/>
        </p:nvSpPr>
        <p:spPr bwMode="auto">
          <a:xfrm>
            <a:off x="371606" y="-7720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latin typeface="Georgia" panose="02040502050405020303" pitchFamily="18" charset="0"/>
                <a:cs typeface="Champagne &amp; Limousines"/>
              </a:rPr>
              <a:t>Дизайн исследования и конечные точки</a:t>
            </a:r>
            <a:endParaRPr lang="fr-FR" sz="3600" dirty="0">
              <a:latin typeface="Georgia" panose="020405020504050203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39786" y="6426840"/>
            <a:ext cx="1143643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*</a:t>
            </a:r>
            <a:r>
              <a:rPr lang="ru-RU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 определяется как отсутствие клинически обусловленной </a:t>
            </a:r>
            <a:r>
              <a:rPr lang="ru-RU" sz="933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TLR</a:t>
            </a:r>
            <a:r>
              <a:rPr lang="ru-RU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 (из-за симптомов и падения </a:t>
            </a:r>
            <a:r>
              <a:rPr lang="ru-RU" sz="933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ABI</a:t>
            </a:r>
            <a:r>
              <a:rPr lang="ru-RU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 на ≥ 20% или&gt; 0,15 по сравнению с пост-процедурой) или </a:t>
            </a:r>
            <a:r>
              <a:rPr lang="ru-RU" sz="933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рестеноз</a:t>
            </a:r>
            <a:r>
              <a:rPr lang="ru-RU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 с </a:t>
            </a:r>
            <a:r>
              <a:rPr lang="ru-RU" sz="933" dirty="0" err="1">
                <a:solidFill>
                  <a:schemeClr val="tx2"/>
                </a:solidFill>
                <a:latin typeface="Georgia Regular" panose="02040502050405020303" pitchFamily="18" charset="0"/>
              </a:rPr>
              <a:t>PVR</a:t>
            </a:r>
            <a:r>
              <a:rPr lang="ru-RU" sz="933" dirty="0">
                <a:solidFill>
                  <a:schemeClr val="tx2"/>
                </a:solidFill>
                <a:latin typeface="Georgia Regular" panose="02040502050405020303" pitchFamily="18" charset="0"/>
              </a:rPr>
              <a:t>&gt; 2,4, оцениваемый с помощью дуплексного ультразвука</a:t>
            </a:r>
            <a:endParaRPr lang="fr-FR" sz="933" dirty="0">
              <a:solidFill>
                <a:schemeClr val="tx2"/>
              </a:solidFill>
              <a:latin typeface="Georgia Regular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84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9791023" y="4284373"/>
            <a:ext cx="1053013" cy="1073233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H="1">
            <a:off x="7335257" y="4181350"/>
            <a:ext cx="1185064" cy="1176261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>
            <a:off x="1433639" y="4181350"/>
            <a:ext cx="1185064" cy="1176261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DD574E9-07EF-F547-88F9-C24767621B00}"/>
              </a:ext>
            </a:extLst>
          </p:cNvPr>
          <p:cNvSpPr txBox="1">
            <a:spLocks/>
          </p:cNvSpPr>
          <p:nvPr/>
        </p:nvSpPr>
        <p:spPr bwMode="auto">
          <a:xfrm>
            <a:off x="609600" y="71392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333" dirty="0">
                <a:latin typeface="Georgia" panose="02040502050405020303" pitchFamily="18" charset="0"/>
                <a:cs typeface="Champagne &amp; Limousines"/>
              </a:rPr>
              <a:t>Стратификация</a:t>
            </a:r>
            <a:endParaRPr lang="fr-FR" sz="5333" dirty="0">
              <a:latin typeface="Georgia" panose="02040502050405020303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25286" y="1214393"/>
            <a:ext cx="2713149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67" dirty="0">
                <a:latin typeface="Georgia" panose="02040502050405020303" pitchFamily="18" charset="0"/>
                <a:cs typeface="Arial" pitchFamily="34" charset="0"/>
              </a:rPr>
              <a:t>478 </a:t>
            </a:r>
            <a:r>
              <a:rPr lang="ru-RU" sz="1867" dirty="0">
                <a:latin typeface="Georgia" panose="02040502050405020303" pitchFamily="18" charset="0"/>
                <a:cs typeface="Arial" pitchFamily="34" charset="0"/>
              </a:rPr>
              <a:t>субъектов</a:t>
            </a:r>
            <a:endParaRPr lang="en-US" sz="1867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590653" y="2319017"/>
            <a:ext cx="3182415" cy="95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chemeClr val="tx2"/>
                </a:solidFill>
                <a:latin typeface="Georgia" panose="02040502050405020303" pitchFamily="18" charset="0"/>
              </a:rPr>
              <a:t>Рандомизация</a:t>
            </a:r>
            <a:endParaRPr lang="de-CH" sz="2133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CH" sz="2133" dirty="0">
                <a:solidFill>
                  <a:schemeClr val="tx2"/>
                </a:solidFill>
                <a:latin typeface="Georgia" panose="02040502050405020303" pitchFamily="18" charset="0"/>
              </a:rPr>
              <a:t>1:1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279820" y="2811460"/>
            <a:ext cx="5812664" cy="0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3296135" y="2811461"/>
            <a:ext cx="0" cy="2546151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21232" y="3267885"/>
            <a:ext cx="1757299" cy="1113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67" dirty="0">
                <a:latin typeface="Georgia" panose="02040502050405020303" pitchFamily="18" charset="0"/>
                <a:cs typeface="Arial" pitchFamily="34" charset="0"/>
              </a:rPr>
              <a:t>239 </a:t>
            </a:r>
            <a:r>
              <a:rPr lang="ru-RU" sz="1867" dirty="0">
                <a:latin typeface="Georgia" panose="02040502050405020303" pitchFamily="18" charset="0"/>
                <a:cs typeface="Arial" pitchFamily="34" charset="0"/>
              </a:rPr>
              <a:t>субъектов</a:t>
            </a:r>
            <a:endParaRPr lang="en-US" sz="1867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9054448" y="2811459"/>
            <a:ext cx="4893" cy="2546148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29402" y="3299521"/>
            <a:ext cx="1669412" cy="11737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67" dirty="0">
                <a:latin typeface="Georgia" panose="02040502050405020303" pitchFamily="18" charset="0"/>
                <a:cs typeface="Arial" pitchFamily="34" charset="0"/>
              </a:rPr>
              <a:t>239 </a:t>
            </a:r>
            <a:r>
              <a:rPr lang="ru-RU" sz="1867" dirty="0">
                <a:latin typeface="Georgia" panose="02040502050405020303" pitchFamily="18" charset="0"/>
                <a:cs typeface="Arial" pitchFamily="34" charset="0"/>
              </a:rPr>
              <a:t>субъектов</a:t>
            </a:r>
            <a:endParaRPr lang="en-US" sz="1867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373143" y="5357611"/>
            <a:ext cx="1453832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de-DE" sz="1333" b="1" dirty="0">
                <a:latin typeface="Georgia" panose="02040502050405020303" pitchFamily="18" charset="0"/>
              </a:rPr>
              <a:t>≤ 30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dirty="0">
                <a:latin typeface="Georgia" panose="02040502050405020303" pitchFamily="18" charset="0"/>
                <a:cs typeface="Arial" pitchFamily="34" charset="0"/>
              </a:rPr>
              <a:t>Кол-во </a:t>
            </a:r>
            <a:r>
              <a:rPr lang="de-DE" sz="1333" dirty="0">
                <a:latin typeface="Georgia" panose="02040502050405020303" pitchFamily="18" charset="0"/>
                <a:cs typeface="Arial" pitchFamily="34" charset="0"/>
              </a:rPr>
              <a:t>=79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7072" y="5357606"/>
            <a:ext cx="1585299" cy="9246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de-DE" sz="1600" b="1" dirty="0">
                <a:latin typeface="Georgia" panose="02040502050405020303" pitchFamily="18" charset="0"/>
              </a:rPr>
              <a:t>≤ </a:t>
            </a:r>
            <a:r>
              <a:rPr lang="de-DE" sz="1333" b="1" dirty="0">
                <a:latin typeface="Georgia" panose="02040502050405020303" pitchFamily="18" charset="0"/>
              </a:rPr>
              <a:t>10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r>
              <a:rPr lang="de-DE" sz="1333" b="1" dirty="0">
                <a:latin typeface="Georgia" panose="02040502050405020303" pitchFamily="18" charset="0"/>
              </a:rPr>
              <a:t>/ &gt; 10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b="1" dirty="0">
                <a:latin typeface="Georgia" panose="02040502050405020303" pitchFamily="18" charset="0"/>
              </a:rPr>
              <a:t>Кол-во</a:t>
            </a:r>
            <a:r>
              <a:rPr lang="de-DE" sz="1333" b="1" dirty="0">
                <a:latin typeface="Georgia" panose="02040502050405020303" pitchFamily="18" charset="0"/>
              </a:rPr>
              <a:t>= 80 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421232" y="5357611"/>
            <a:ext cx="1641471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GB" sz="1333" b="1" dirty="0">
                <a:latin typeface="Georgia" panose="02040502050405020303" pitchFamily="18" charset="0"/>
              </a:rPr>
              <a:t>≤ </a:t>
            </a:r>
            <a:r>
              <a:rPr lang="de-DE" sz="1333" b="1" dirty="0">
                <a:latin typeface="Georgia" panose="02040502050405020303" pitchFamily="18" charset="0"/>
              </a:rPr>
              <a:t> 20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r>
              <a:rPr lang="de-DE" sz="1333" b="1" dirty="0">
                <a:latin typeface="Georgia" panose="02040502050405020303" pitchFamily="18" charset="0"/>
              </a:rPr>
              <a:t>/ &gt; 20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dirty="0">
                <a:latin typeface="Georgia" panose="02040502050405020303" pitchFamily="18" charset="0"/>
                <a:cs typeface="Arial" pitchFamily="34" charset="0"/>
              </a:rPr>
              <a:t>Кол-во</a:t>
            </a:r>
            <a:r>
              <a:rPr lang="de-DE" sz="1333" dirty="0">
                <a:latin typeface="Georgia" panose="02040502050405020303" pitchFamily="18" charset="0"/>
                <a:cs typeface="Arial" pitchFamily="34" charset="0"/>
              </a:rPr>
              <a:t>=80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181860" y="5375106"/>
            <a:ext cx="1701071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de-DE" sz="1600" b="1" dirty="0">
                <a:latin typeface="Georgia" panose="02040502050405020303" pitchFamily="18" charset="0"/>
              </a:rPr>
              <a:t>≤ </a:t>
            </a:r>
            <a:r>
              <a:rPr lang="de-DE" sz="1333" b="1" dirty="0">
                <a:latin typeface="Georgia" panose="02040502050405020303" pitchFamily="18" charset="0"/>
              </a:rPr>
              <a:t>10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r>
              <a:rPr lang="de-DE" sz="1333" b="1" dirty="0">
                <a:latin typeface="Georgia" panose="02040502050405020303" pitchFamily="18" charset="0"/>
              </a:rPr>
              <a:t>/ &gt; 10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b="1" dirty="0">
                <a:latin typeface="Georgia" panose="02040502050405020303" pitchFamily="18" charset="0"/>
              </a:rPr>
              <a:t>Кол-во</a:t>
            </a:r>
            <a:r>
              <a:rPr lang="de-DE" sz="1333" b="1" dirty="0">
                <a:latin typeface="Georgia" panose="02040502050405020303" pitchFamily="18" charset="0"/>
              </a:rPr>
              <a:t>= 80 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062173" y="5357611"/>
            <a:ext cx="1728850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GB" sz="1333" b="1" dirty="0">
                <a:latin typeface="Georgia" panose="02040502050405020303" pitchFamily="18" charset="0"/>
              </a:rPr>
              <a:t>≤ </a:t>
            </a:r>
            <a:r>
              <a:rPr lang="de-DE" sz="1333" b="1" dirty="0">
                <a:latin typeface="Georgia" panose="02040502050405020303" pitchFamily="18" charset="0"/>
              </a:rPr>
              <a:t> 20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r>
              <a:rPr lang="de-DE" sz="1333" b="1" dirty="0">
                <a:latin typeface="Georgia" panose="02040502050405020303" pitchFamily="18" charset="0"/>
              </a:rPr>
              <a:t>/ &gt; 20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dirty="0">
                <a:latin typeface="Georgia" panose="02040502050405020303" pitchFamily="18" charset="0"/>
                <a:cs typeface="Arial" pitchFamily="34" charset="0"/>
              </a:rPr>
              <a:t>Кол-во </a:t>
            </a:r>
            <a:r>
              <a:rPr lang="de-DE" sz="1333" dirty="0">
                <a:latin typeface="Georgia" panose="02040502050405020303" pitchFamily="18" charset="0"/>
                <a:cs typeface="Arial" pitchFamily="34" charset="0"/>
              </a:rPr>
              <a:t>=80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0117120" y="5357606"/>
            <a:ext cx="1453832" cy="9246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 algn="ctr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de-DE" sz="1333" b="1" dirty="0">
                <a:latin typeface="Georgia" panose="02040502050405020303" pitchFamily="18" charset="0"/>
              </a:rPr>
              <a:t>≤ 30 </a:t>
            </a:r>
            <a:r>
              <a:rPr lang="ru-RU" sz="1333" b="1" dirty="0">
                <a:latin typeface="Georgia" panose="02040502050405020303" pitchFamily="18" charset="0"/>
              </a:rPr>
              <a:t>см</a:t>
            </a:r>
            <a:endParaRPr lang="de-DE" sz="1333" b="1" dirty="0">
              <a:latin typeface="Georgia" panose="02040502050405020303" pitchFamily="18" charset="0"/>
            </a:endParaRPr>
          </a:p>
          <a:p>
            <a:pPr algn="ctr"/>
            <a:r>
              <a:rPr lang="ru-RU" sz="1333" dirty="0">
                <a:latin typeface="Georgia" panose="02040502050405020303" pitchFamily="18" charset="0"/>
                <a:cs typeface="Arial" pitchFamily="34" charset="0"/>
              </a:rPr>
              <a:t>Кол-во </a:t>
            </a:r>
            <a:r>
              <a:rPr lang="de-DE" sz="1333" dirty="0">
                <a:latin typeface="Georgia" panose="02040502050405020303" pitchFamily="18" charset="0"/>
                <a:cs typeface="Arial" pitchFamily="34" charset="0"/>
              </a:rPr>
              <a:t>=79</a:t>
            </a:r>
            <a:endParaRPr lang="en-US" sz="1333" dirty="0"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4164170" y="4381523"/>
            <a:ext cx="935889" cy="976088"/>
          </a:xfrm>
          <a:prstGeom prst="line">
            <a:avLst/>
          </a:prstGeom>
          <a:noFill/>
          <a:ln w="4445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CH" sz="1867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786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3956" y="1778696"/>
            <a:ext cx="787887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Четырехкратное слепое</a:t>
            </a:r>
            <a:endParaRPr lang="en-US" sz="2800" dirty="0"/>
          </a:p>
          <a:p>
            <a:pPr marL="62547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Участник, поставщик медицинских услуг, исследователь,</a:t>
            </a:r>
            <a:br>
              <a:rPr lang="ru-RU" sz="2000" dirty="0"/>
            </a:br>
            <a:r>
              <a:rPr lang="ru-RU" sz="2000" dirty="0"/>
              <a:t>эксперт по оценке результатов</a:t>
            </a: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набор 2:1</a:t>
            </a:r>
            <a:endParaRPr lang="en-US" sz="2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12 центров в настоящее время</a:t>
            </a:r>
            <a:endParaRPr lang="en-US" sz="2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3 страны (Сингапур, Тайвань, Южная Корея)</a:t>
            </a:r>
            <a:endParaRPr lang="en-US" sz="2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Контролируется КИО</a:t>
            </a:r>
            <a:endParaRPr lang="en-US" sz="2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/>
              <a:t>Решение вынесено </a:t>
            </a:r>
            <a:r>
              <a:rPr lang="fr-FR" sz="2800" dirty="0"/>
              <a:t>Core Lab</a:t>
            </a:r>
          </a:p>
        </p:txBody>
      </p:sp>
    </p:spTree>
    <p:extLst>
      <p:ext uri="{BB962C8B-B14F-4D97-AF65-F5344CB8AC3E}">
        <p14:creationId xmlns:p14="http://schemas.microsoft.com/office/powerpoint/2010/main" val="37772625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C7102BD4-0D83-AA46-B8B6-D4A93C08D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13" y="1107193"/>
            <a:ext cx="10173273" cy="55834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5329" y="1390134"/>
            <a:ext cx="386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Пациенты с ЗПА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3229" y="2520434"/>
            <a:ext cx="338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 проходят стандартную </a:t>
            </a:r>
            <a:r>
              <a:rPr lang="ru-RU" dirty="0" err="1">
                <a:solidFill>
                  <a:schemeClr val="bg1"/>
                </a:solidFill>
              </a:rPr>
              <a:t>ангиопластику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6429" y="4552434"/>
            <a:ext cx="199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Плацебо </a:t>
            </a:r>
            <a:r>
              <a:rPr lang="ru-RU" sz="1400" dirty="0">
                <a:solidFill>
                  <a:schemeClr val="bg1"/>
                </a:solidFill>
              </a:rPr>
              <a:t>(стандартная баллонная </a:t>
            </a:r>
            <a:r>
              <a:rPr lang="ru-RU" sz="1400" dirty="0" err="1">
                <a:solidFill>
                  <a:schemeClr val="bg1"/>
                </a:solidFill>
              </a:rPr>
              <a:t>ангиопластика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7021" y="4724400"/>
            <a:ext cx="199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Баллон, покрытый </a:t>
            </a:r>
            <a:r>
              <a:rPr lang="ru-RU" dirty="0" err="1">
                <a:solidFill>
                  <a:schemeClr val="bg1"/>
                </a:solidFill>
              </a:rPr>
              <a:t>сиролимусом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8928" y="4731266"/>
            <a:ext cx="247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Наблюдение через </a:t>
            </a:r>
          </a:p>
          <a:p>
            <a:pPr algn="ctr"/>
            <a:r>
              <a:rPr lang="ru-RU" dirty="0"/>
              <a:t>24 месяца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25264" y="5937766"/>
            <a:ext cx="480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Первичный результат = 6 месяцев первичной проходимости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18829" y="3339068"/>
            <a:ext cx="419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Рандомизировано</a:t>
            </a:r>
            <a:r>
              <a:rPr lang="ru-RU" dirty="0"/>
              <a:t> после выполнения критериев включения и исключения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6892" y="2013466"/>
            <a:ext cx="24747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/>
              <a:t>Проверены на право на участие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221804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FF04E-D046-794F-B0AD-7F3579AB0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19" y="1321277"/>
            <a:ext cx="9062936" cy="550358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0A48C38-D756-2F4F-A74F-78A346DA7D34}"/>
              </a:ext>
            </a:extLst>
          </p:cNvPr>
          <p:cNvSpPr txBox="1">
            <a:spLocks/>
          </p:cNvSpPr>
          <p:nvPr/>
        </p:nvSpPr>
        <p:spPr bwMode="auto">
          <a:xfrm>
            <a:off x="609600" y="71392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333" dirty="0">
                <a:latin typeface="Georgia" panose="02040502050405020303" pitchFamily="18" charset="0"/>
                <a:cs typeface="Champagne &amp; Limousines"/>
              </a:rPr>
              <a:t>Регистрация пациентов</a:t>
            </a:r>
            <a:endParaRPr lang="fr-FR" sz="5333" dirty="0"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5962" y="2404886"/>
            <a:ext cx="461665" cy="31502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/>
              <a:t># Пациенты </a:t>
            </a:r>
            <a:r>
              <a:rPr lang="ru-RU" dirty="0" err="1"/>
              <a:t>рандомизированы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84317" y="1803748"/>
            <a:ext cx="158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Набор </a:t>
            </a:r>
            <a:r>
              <a:rPr lang="en-US" dirty="0"/>
              <a:t>SIRONA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3376" y="3519814"/>
            <a:ext cx="119340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/>
              <a:t># </a:t>
            </a:r>
            <a:r>
              <a:rPr lang="ru-RU" sz="950" dirty="0" err="1"/>
              <a:t>пац</a:t>
            </a:r>
            <a:r>
              <a:rPr lang="ru-RU" sz="950" dirty="0"/>
              <a:t>. </a:t>
            </a:r>
            <a:r>
              <a:rPr lang="ru-RU" sz="950" dirty="0" err="1"/>
              <a:t>Рандомизированы</a:t>
            </a:r>
            <a:endParaRPr lang="ru-RU" sz="950" dirty="0"/>
          </a:p>
          <a:p>
            <a:endParaRPr lang="ru-RU" sz="950" dirty="0"/>
          </a:p>
          <a:p>
            <a:endParaRPr lang="en-US" sz="950" dirty="0"/>
          </a:p>
          <a:p>
            <a:r>
              <a:rPr lang="en-US" sz="950" dirty="0"/>
              <a:t># </a:t>
            </a:r>
            <a:r>
              <a:rPr lang="ru-RU" sz="950" dirty="0" err="1"/>
              <a:t>пац</a:t>
            </a:r>
            <a:r>
              <a:rPr lang="ru-RU" sz="950" dirty="0"/>
              <a:t>. запланированные</a:t>
            </a:r>
            <a:endParaRPr lang="en-US" sz="950" dirty="0"/>
          </a:p>
        </p:txBody>
      </p:sp>
      <p:sp>
        <p:nvSpPr>
          <p:cNvPr id="7" name="TextBox 6"/>
          <p:cNvSpPr txBox="1"/>
          <p:nvPr/>
        </p:nvSpPr>
        <p:spPr>
          <a:xfrm>
            <a:off x="2592887" y="5977007"/>
            <a:ext cx="5855449" cy="6293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/>
              <a:t>Март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Апр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/>
              <a:t>Май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Июн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Июл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Авг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/>
              <a:t>Сен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Окт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Нояб</a:t>
            </a:r>
            <a:r>
              <a:rPr lang="ru-RU" sz="1200" dirty="0"/>
              <a:t>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/>
              <a:t>Дек 21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Янв</a:t>
            </a:r>
            <a:r>
              <a:rPr lang="ru-RU" sz="1200" dirty="0"/>
              <a:t> 22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Фев</a:t>
            </a:r>
            <a:r>
              <a:rPr lang="ru-RU" sz="1200" dirty="0"/>
              <a:t> 22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/>
              <a:t>Март 22</a:t>
            </a:r>
          </a:p>
          <a:p>
            <a:pPr algn="r">
              <a:lnSpc>
                <a:spcPct val="200000"/>
              </a:lnSpc>
              <a:spcAft>
                <a:spcPts val="300"/>
              </a:spcAft>
            </a:pPr>
            <a:r>
              <a:rPr lang="ru-RU" sz="1200" dirty="0" err="1"/>
              <a:t>Апр</a:t>
            </a:r>
            <a:r>
              <a:rPr lang="ru-RU" sz="1200" dirty="0"/>
              <a:t> 22</a:t>
            </a:r>
          </a:p>
        </p:txBody>
      </p:sp>
    </p:spTree>
    <p:extLst>
      <p:ext uri="{BB962C8B-B14F-4D97-AF65-F5344CB8AC3E}">
        <p14:creationId xmlns:p14="http://schemas.microsoft.com/office/powerpoint/2010/main" val="34291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8531F-3502-4676-ABB8-49A5B95EC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51" y="1658160"/>
            <a:ext cx="8410016" cy="49972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1C6BA1-9CB6-4A1E-8B21-E1D1BBAA7476}"/>
              </a:ext>
            </a:extLst>
          </p:cNvPr>
          <p:cNvSpPr txBox="1">
            <a:spLocks/>
          </p:cNvSpPr>
          <p:nvPr/>
        </p:nvSpPr>
        <p:spPr>
          <a:xfrm>
            <a:off x="1660538" y="1020092"/>
            <a:ext cx="8492645" cy="435685"/>
          </a:xfrm>
          <a:prstGeom prst="rect">
            <a:avLst/>
          </a:prstGeom>
        </p:spPr>
        <p:txBody>
          <a:bodyPr vert="horz" lIns="80682" tIns="40341" rIns="80682" bIns="40341" rtlCol="0" anchor="b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500" b="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03433"/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Риск-польза от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паклитаксела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до 1-летнего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инфрапоплитеального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мета-анализа 2020 г.</a:t>
            </a:r>
            <a:endParaRPr lang="en-US" sz="2471" cap="non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587" y="2074268"/>
            <a:ext cx="113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Исследование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44850" y="2051351"/>
            <a:ext cx="1819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/>
              <a:t>Коэффициент опасности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3251" y="2047668"/>
            <a:ext cx="899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</a:t>
            </a:r>
            <a:endParaRPr lang="ru-RU" sz="7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64326" y="3619036"/>
            <a:ext cx="237917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Модель со случайными эффектами</a:t>
            </a:r>
          </a:p>
          <a:p>
            <a:pPr>
              <a:defRPr/>
            </a:pPr>
            <a:r>
              <a:rPr lang="ru-RU" sz="1000" dirty="0"/>
              <a:t>Гетерогенность</a:t>
            </a:r>
            <a:endParaRPr lang="en-US" sz="1000" dirty="0"/>
          </a:p>
          <a:p>
            <a:r>
              <a:rPr lang="ru-RU" sz="1000" dirty="0"/>
              <a:t>Тест на общий эффект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059840" y="3796722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Смерть или </a:t>
            </a:r>
            <a:r>
              <a:rPr lang="ru-RU" sz="2000" b="1" dirty="0" err="1">
                <a:solidFill>
                  <a:srgbClr val="FF0000"/>
                </a:solidFill>
              </a:rPr>
              <a:t>амп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6378" y="1597835"/>
            <a:ext cx="3308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Выживаемость без ампутации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4587" y="4766668"/>
            <a:ext cx="113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Исследование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3060" y="4617184"/>
            <a:ext cx="143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Коэффициент опасности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66751" y="4740068"/>
            <a:ext cx="899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Вес</a:t>
            </a:r>
            <a:endParaRPr lang="ru-RU" sz="7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81726" y="6098728"/>
            <a:ext cx="21820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Модель со случайными эффектами</a:t>
            </a:r>
          </a:p>
          <a:p>
            <a:pPr>
              <a:defRPr/>
            </a:pPr>
            <a:r>
              <a:rPr lang="ru-RU" sz="1000" dirty="0"/>
              <a:t>Гетерогенность</a:t>
            </a:r>
            <a:endParaRPr lang="en-US" sz="1000" dirty="0"/>
          </a:p>
          <a:p>
            <a:r>
              <a:rPr lang="ru-RU" sz="1000" dirty="0"/>
              <a:t>Тест на общий эффект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6378" y="4309285"/>
            <a:ext cx="3308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Отсутствие </a:t>
            </a:r>
            <a:r>
              <a:rPr lang="de-DE" sz="1400" b="1" dirty="0"/>
              <a:t>TLR 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76602" y="4831675"/>
            <a:ext cx="5248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/>
              <a:t>Итого</a:t>
            </a:r>
            <a:endParaRPr lang="ru-RU" sz="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43400" y="4830942"/>
            <a:ext cx="59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/>
              <a:t>События</a:t>
            </a:r>
            <a:endParaRPr lang="ru-RU" sz="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362450" y="4614115"/>
            <a:ext cx="826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 err="1"/>
              <a:t>Паклитаксел</a:t>
            </a:r>
            <a:endParaRPr lang="ru-RU" sz="3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540489" y="4831082"/>
            <a:ext cx="5248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/>
              <a:t>Итого</a:t>
            </a:r>
            <a:endParaRPr lang="ru-RU" sz="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07287" y="4830349"/>
            <a:ext cx="595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/>
              <a:t>События</a:t>
            </a:r>
            <a:endParaRPr lang="ru-RU" sz="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126337" y="4613522"/>
            <a:ext cx="8261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/>
              <a:t>Контроль</a:t>
            </a:r>
            <a:endParaRPr lang="ru-RU" sz="300" b="1" dirty="0"/>
          </a:p>
        </p:txBody>
      </p:sp>
    </p:spTree>
    <p:extLst>
      <p:ext uri="{BB962C8B-B14F-4D97-AF65-F5344CB8AC3E}">
        <p14:creationId xmlns:p14="http://schemas.microsoft.com/office/powerpoint/2010/main" val="1965388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E4915A-A3C6-49C4-8951-478C2F64577C}"/>
              </a:ext>
            </a:extLst>
          </p:cNvPr>
          <p:cNvSpPr txBox="1">
            <a:spLocks/>
          </p:cNvSpPr>
          <p:nvPr/>
        </p:nvSpPr>
        <p:spPr>
          <a:xfrm>
            <a:off x="303596" y="1650967"/>
            <a:ext cx="5294244" cy="395396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ЦЕЛЬ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 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Определить эффективность (первичную проходимость) баллона, покрытого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сиролимусом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, по сравнению со стандартной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чрескожной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транслюминальной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ангиопластикой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для лечения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инфрапоплитеальной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артериальной болезни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ДИЗАЙН ИССЛЕДОВАНИЯ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 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Рандомизированное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двойное слепое многоцентровое исследование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ПЕРВИЧНАЯ КОНЕЧНАЯ ТОЧКА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Первичная проходимость через 6 и 12 месяцев, определяемая как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отсутствие клинически управляемой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реваскуляризации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целевого поражения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TLR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),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И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рестеноз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, определяемый дуплексным ультразвуковым исследованием, соотношение пиковых систолических скоростей &lt; 2,4</a:t>
            </a:r>
            <a:endParaRPr lang="en-IN" sz="1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IN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5F66A7-28E8-44FE-A3CC-1E9D056CDCA0}"/>
              </a:ext>
            </a:extLst>
          </p:cNvPr>
          <p:cNvSpPr txBox="1">
            <a:spLocks/>
          </p:cNvSpPr>
          <p:nvPr/>
        </p:nvSpPr>
        <p:spPr>
          <a:xfrm>
            <a:off x="205985" y="375079"/>
            <a:ext cx="10515600" cy="9711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br>
              <a:rPr lang="en-IN" sz="3600" b="1" dirty="0"/>
            </a:br>
            <a:r>
              <a:rPr lang="en-IN" sz="3600" dirty="0">
                <a:cs typeface="Arial" panose="020B0604020202020204" pitchFamily="34" charset="0"/>
              </a:rPr>
              <a:t>FUTURE BTK</a:t>
            </a:r>
            <a:endParaRPr lang="en-IN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20982-7FC7-43E2-B357-92BBD7E61FE3}"/>
              </a:ext>
            </a:extLst>
          </p:cNvPr>
          <p:cNvSpPr/>
          <p:nvPr/>
        </p:nvSpPr>
        <p:spPr>
          <a:xfrm>
            <a:off x="5740598" y="1650968"/>
            <a:ext cx="5294245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ВТОРИЧНЫЕ КОНЕЧНЫЕ ТОЧКИ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Смерть в течение 30 дней, связанная с изделием и процедурой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Смерть от всех причин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Ампутация основной целевой конечности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Тромбоз целевого сосуда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Процедурный успех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клинически обусловленной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TLR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клинически обусловленной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реваскуляризации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целевых сосудов(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TVR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MAE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Выживание без ампутации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Клинический успех: улучшение классификации по Резерфорду по сравнению с классификацией по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Резерфордау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до процедуры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Успех изделия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Технический успех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Размер раны (если есть)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5-мерный (EQ-5D) опросник по качеству жизни, связанному со здоровьем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Анкета для нарушений ходьбы</a:t>
            </a:r>
            <a:endParaRPr lang="en-IN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113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E4915A-A3C6-49C4-8951-478C2F64577C}"/>
              </a:ext>
            </a:extLst>
          </p:cNvPr>
          <p:cNvSpPr txBox="1">
            <a:spLocks/>
          </p:cNvSpPr>
          <p:nvPr/>
        </p:nvSpPr>
        <p:spPr>
          <a:xfrm>
            <a:off x="303596" y="1673331"/>
            <a:ext cx="5294244" cy="419618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04086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ЦЕЛЬ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Определение эффективности (первичной проходимости) баллона, покрытого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сиролимусом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, по сравнению со стандартной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чрескожной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транслюминальной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ангиопластикой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 для лечения заболеваний поверхностных и подколенных артерий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ДИЗАЙН ИССЛЕДОВАНИЯ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 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рандомизированное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, простое слепое, многоцентровое исследование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ПЕРВИЧНАЯ КОНЕЧНАЯ ТОЧКА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Первичная проходимость через 6 и 12 месяцев, определяемая как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отсутствие клинически управляемой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реваскуляризации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целевого поражения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TLR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),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AutoNum type="arabicParenR"/>
            </a:pP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рестеноз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определяемый дуплексным ультразвуковым исследованием, соотношение пиковых систолических скоростей &lt; 2,4</a:t>
            </a:r>
            <a:endParaRPr lang="en-IN" sz="1400" dirty="0"/>
          </a:p>
          <a:p>
            <a:pPr marL="0" indent="0">
              <a:lnSpc>
                <a:spcPct val="100000"/>
              </a:lnSpc>
              <a:buNone/>
            </a:pPr>
            <a:endParaRPr lang="en-IN" sz="14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IN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5F66A7-28E8-44FE-A3CC-1E9D056CDCA0}"/>
              </a:ext>
            </a:extLst>
          </p:cNvPr>
          <p:cNvSpPr txBox="1">
            <a:spLocks/>
          </p:cNvSpPr>
          <p:nvPr/>
        </p:nvSpPr>
        <p:spPr>
          <a:xfrm>
            <a:off x="205985" y="317929"/>
            <a:ext cx="10515600" cy="9711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Georgia" panose="02040502050405020303" pitchFamily="18" charset="0"/>
                <a:ea typeface="Baskerville" panose="02020502070401020303" pitchFamily="18" charset="0"/>
                <a:cs typeface="Gujarati MT" pitchFamily="2" charset="0"/>
              </a:defRPr>
            </a:lvl1pPr>
          </a:lstStyle>
          <a:p>
            <a:br>
              <a:rPr lang="en-IN" sz="3600" b="1" dirty="0"/>
            </a:br>
            <a:r>
              <a:rPr lang="en-IN" sz="3600" dirty="0">
                <a:cs typeface="Arial" panose="020B0604020202020204" pitchFamily="34" charset="0"/>
              </a:rPr>
              <a:t>FUTURE SFA</a:t>
            </a:r>
            <a:endParaRPr lang="en-IN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520982-7FC7-43E2-B357-92BBD7E61FE3}"/>
              </a:ext>
            </a:extLst>
          </p:cNvPr>
          <p:cNvSpPr/>
          <p:nvPr/>
        </p:nvSpPr>
        <p:spPr>
          <a:xfrm>
            <a:off x="5740598" y="1673331"/>
            <a:ext cx="5294245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ВТОРИЧНЫЕ КОНЕЧНЫЕ ТОЧКИ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Смерть в течение 30 дней, связанная с изделием и процедурой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Смерть от всех причин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Ампутация основной целевой конечности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Тромбоз целевого сосуда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Процедурный успех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клинически обусловленной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TLR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клинически обусловленной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реваскуляризации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целевых сосудов(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TVR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Отсутствие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MAE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Выживание без ампутации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Клинический успех: улучшение классификации по Резерфорду по сравнению с классификацией по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Резерфордау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до процедуры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Успех изделия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Технический успех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Размер раны (если есть)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5-мерный (EQ-5D) опросник по качеству жизни, связанному со здоровьем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Анкета для нарушений ходьбы</a:t>
            </a:r>
            <a:endParaRPr lang="en-IN" sz="1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23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A00-2028-4B32-8B7C-7216DFE3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444" y="2138767"/>
            <a:ext cx="6664271" cy="2386738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204086"/>
                </a:solidFill>
              </a:rPr>
              <a:t>БЛАГОДАРИМ</a:t>
            </a:r>
            <a:endParaRPr lang="en-IN" sz="8000" dirty="0">
              <a:solidFill>
                <a:srgbClr val="20408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127ED-41F9-4381-90B5-A6A467282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19634" y="1302627"/>
            <a:ext cx="6361519" cy="42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8C71D-8962-4B6B-BFAD-32E65FA67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35" y="1656663"/>
            <a:ext cx="8173178" cy="50648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0C2697-C6E0-4999-A35F-1BF91D29D39B}"/>
              </a:ext>
            </a:extLst>
          </p:cNvPr>
          <p:cNvSpPr txBox="1">
            <a:spLocks/>
          </p:cNvSpPr>
          <p:nvPr/>
        </p:nvSpPr>
        <p:spPr>
          <a:xfrm>
            <a:off x="1998187" y="486040"/>
            <a:ext cx="8266402" cy="440561"/>
          </a:xfrm>
          <a:prstGeom prst="rect">
            <a:avLst/>
          </a:prstGeom>
        </p:spPr>
        <p:txBody>
          <a:bodyPr vert="horz" lIns="80682" tIns="40341" rIns="80682" bIns="40341" rtlCol="0" anchor="b">
            <a:normAutofit fontScale="97500"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500" b="0" cap="all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03433">
              <a:defRPr/>
            </a:pP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Дистальная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эмболизация</a:t>
            </a:r>
            <a:r>
              <a:rPr lang="ru-RU" sz="2471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71" cap="none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паклитакселом</a:t>
            </a:r>
            <a:endParaRPr lang="en-US" sz="2382" cap="non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8169" y="3947678"/>
            <a:ext cx="22926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/>
              <a:t>Концентрация </a:t>
            </a:r>
            <a:r>
              <a:rPr lang="ru-RU" sz="1050" b="1" dirty="0" err="1"/>
              <a:t>паклитаксела</a:t>
            </a:r>
            <a:r>
              <a:rPr lang="ru-RU" sz="1050" b="1" dirty="0"/>
              <a:t> в коже</a:t>
            </a:r>
            <a:endParaRPr lang="fr-FR" sz="105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54426" y="4588593"/>
            <a:ext cx="9669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Среднее + СО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6291" y="5968543"/>
            <a:ext cx="11144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/>
              <a:t>День после </a:t>
            </a:r>
            <a:r>
              <a:rPr lang="de-DE" sz="1050" b="1" dirty="0"/>
              <a:t>DCB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2508" y="4137657"/>
            <a:ext cx="430887" cy="16213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800" dirty="0"/>
              <a:t>Концентрация лекарственного препарата (</a:t>
            </a:r>
            <a:r>
              <a:rPr lang="ru-RU" sz="800" dirty="0" err="1"/>
              <a:t>нг</a:t>
            </a:r>
            <a:r>
              <a:rPr lang="ru-RU" sz="800" dirty="0"/>
              <a:t>/мг)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8802185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LOCPV1M0yDVVtpiKAY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YUL.U2G4U2NkrEvaTArKw"/>
</p:tagLst>
</file>

<file path=ppt/theme/theme1.xml><?xml version="1.0" encoding="utf-8"?>
<a:theme xmlns:a="http://schemas.openxmlformats.org/drawingml/2006/main" name="Presentation1 master form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AB9C28E-7F34-4B4F-BF09-FA66A8467CDF}" vid="{4C59BFCB-CBD6-0C44-BBD3-20FA0638D2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 master format</Template>
  <TotalTime>20999</TotalTime>
  <Words>7181</Words>
  <Application>Microsoft Office PowerPoint</Application>
  <PresentationFormat>Широкоэкранный</PresentationFormat>
  <Paragraphs>1472</Paragraphs>
  <Slides>82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96" baseType="lpstr">
      <vt:lpstr>Arial</vt:lpstr>
      <vt:lpstr>Arial Black</vt:lpstr>
      <vt:lpstr>Calibri</vt:lpstr>
      <vt:lpstr>Cambria</vt:lpstr>
      <vt:lpstr>Carlito</vt:lpstr>
      <vt:lpstr>Corbel</vt:lpstr>
      <vt:lpstr>Georgia</vt:lpstr>
      <vt:lpstr>Georgia Regular</vt:lpstr>
      <vt:lpstr>Gill Sans MT</vt:lpstr>
      <vt:lpstr>Symbol</vt:lpstr>
      <vt:lpstr>Times New Roman</vt:lpstr>
      <vt:lpstr>Wingdings</vt:lpstr>
      <vt:lpstr>Wingdings 2</vt:lpstr>
      <vt:lpstr>Presentation1 master format</vt:lpstr>
      <vt:lpstr>Презентация PowerPoint</vt:lpstr>
      <vt:lpstr>ТЕКУЩИЕ ВАРИАНТЫ ЛЕЧЕНИЯ ПРИ ЧТА</vt:lpstr>
      <vt:lpstr>ОБЪЕМ БАЛЛОНА С ЛЕКАРСТВЕННЫМ ПОКРЫТИЕМ ПРИ ЧTA</vt:lpstr>
      <vt:lpstr>Доступный ландшафт баллона с лекарственным покрытием для лечения периферических артерий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Доставка лекарственного средства – проблемы, связанные с баллоном   - обеспечение единообразного распределения лекарств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Уникальная технология нанесения покрытий</vt:lpstr>
      <vt:lpstr>Удержание тканей</vt:lpstr>
      <vt:lpstr>ФK-исследование препарата в крови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Xtreme FIM</vt:lpstr>
      <vt:lpstr>Xtreme FIM:  КЛИНИЧЕСКИЕ ДОКАЗАТЕЛЬСТВА</vt:lpstr>
      <vt:lpstr>Презентация PowerPoint</vt:lpstr>
      <vt:lpstr>X-TOSI</vt:lpstr>
      <vt:lpstr>Дизайн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через 12 месяцев</vt:lpstr>
      <vt:lpstr>Презентация PowerPoint</vt:lpstr>
      <vt:lpstr>Презентация PowerPoint</vt:lpstr>
      <vt:lpstr>Смерть и ампутации через 1 год</vt:lpstr>
      <vt:lpstr>Смерть и ампутации через 1 год</vt:lpstr>
      <vt:lpstr>Изменения шкалы бедренно-подколенного сустава по Резерфорду</vt:lpstr>
      <vt:lpstr>Изменения шкалы ниже колена по Резерфорду</vt:lpstr>
      <vt:lpstr>Презентация PowerPoint</vt:lpstr>
      <vt:lpstr>Презентация PowerPoint</vt:lpstr>
      <vt:lpstr>FUTURE-SFA</vt:lpstr>
      <vt:lpstr>Презентация PowerPoint</vt:lpstr>
      <vt:lpstr>Конечные точки исследования</vt:lpstr>
      <vt:lpstr>Презентация PowerPoint</vt:lpstr>
      <vt:lpstr>Презентация PowerPoint</vt:lpstr>
      <vt:lpstr>DEBATE BTK Duell</vt:lpstr>
      <vt:lpstr>Презентация PowerPoint</vt:lpstr>
      <vt:lpstr>Исследование MATSA</vt:lpstr>
      <vt:lpstr>Исследование MATSA</vt:lpstr>
      <vt:lpstr>Исследование MATSA</vt:lpstr>
      <vt:lpstr>SirPAD</vt:lpstr>
      <vt:lpstr>Презентация PowerPoint</vt:lpstr>
      <vt:lpstr>Блок-схема</vt:lpstr>
      <vt:lpstr>SIRONA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Sunil Acharya</dc:creator>
  <cp:lastModifiedBy>Анастасия Петрова</cp:lastModifiedBy>
  <cp:revision>578</cp:revision>
  <dcterms:created xsi:type="dcterms:W3CDTF">2019-07-09T08:55:31Z</dcterms:created>
  <dcterms:modified xsi:type="dcterms:W3CDTF">2021-09-06T10:36:46Z</dcterms:modified>
</cp:coreProperties>
</file>